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5" r:id="rId3"/>
    <p:sldId id="275" r:id="rId4"/>
    <p:sldId id="286" r:id="rId5"/>
    <p:sldId id="274" r:id="rId6"/>
    <p:sldId id="273" r:id="rId7"/>
    <p:sldId id="288" r:id="rId8"/>
    <p:sldId id="272" r:id="rId9"/>
    <p:sldId id="262" r:id="rId10"/>
    <p:sldId id="270" r:id="rId11"/>
    <p:sldId id="289" r:id="rId12"/>
    <p:sldId id="271" r:id="rId13"/>
    <p:sldId id="292" r:id="rId14"/>
    <p:sldId id="293" r:id="rId15"/>
    <p:sldId id="276" r:id="rId16"/>
    <p:sldId id="277" r:id="rId17"/>
    <p:sldId id="290" r:id="rId18"/>
    <p:sldId id="278" r:id="rId19"/>
    <p:sldId id="279" r:id="rId20"/>
    <p:sldId id="291" r:id="rId21"/>
    <p:sldId id="280" r:id="rId22"/>
    <p:sldId id="282" r:id="rId23"/>
  </p:sldIdLst>
  <p:sldSz cx="9144000" cy="6858000" type="screen4x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A857-D737-4F04-9507-6941EBE57101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7636-4762-4F8A-87D5-87F2AA49D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94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65EB1-E5EA-4CCD-8BDA-7BB0F33F17CF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1CE99-E7D2-4AF2-A4EF-6EDD8B803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02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今日は振動モーターを使うよ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クイズをして答えさせるなどして雰囲気を作る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7A3C1-0FD0-1449-8799-2CF714526E8A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412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16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ギアはなくす可能性のある小さな部品であるため、取り外したらすぐにモーターにつけること！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63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軸にはからませないように　</a:t>
            </a:r>
            <a:endParaRPr kumimoji="1" lang="en-US" altLang="ja-JP" dirty="0"/>
          </a:p>
          <a:p>
            <a:r>
              <a:rPr kumimoji="1" lang="ja-JP" altLang="en-US" dirty="0"/>
              <a:t>ねりけしは</a:t>
            </a:r>
            <a:r>
              <a:rPr kumimoji="1" lang="en-US" altLang="ja-JP" dirty="0"/>
              <a:t>1/6</a:t>
            </a:r>
            <a:r>
              <a:rPr kumimoji="1" lang="ja-JP" altLang="en-US" dirty="0"/>
              <a:t>くらい使う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43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9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通す方向（中あるいは紙コップの内側→上あるいは紙コップの外側へ）を強調して教えてあげる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97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両面テープは厚いものがよい。</a:t>
            </a:r>
            <a:endParaRPr kumimoji="1" lang="en-US" altLang="ja-JP" dirty="0"/>
          </a:p>
          <a:p>
            <a:r>
              <a:rPr kumimoji="1" lang="ja-JP" altLang="en-US" dirty="0"/>
              <a:t>（薄いものだとはずれやすい）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両面テープは厚いものがよい。</a:t>
            </a:r>
            <a:endParaRPr kumimoji="1" lang="en-US" altLang="ja-JP" dirty="0"/>
          </a:p>
          <a:p>
            <a:r>
              <a:rPr kumimoji="1" lang="ja-JP" altLang="en-US" dirty="0"/>
              <a:t>（薄いものだとはずれやすい）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74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ネリケシは片側にくっついていればよい（モーターの</a:t>
            </a:r>
            <a:r>
              <a:rPr kumimoji="1" lang="ja-JP" altLang="en-US" dirty="0" err="1"/>
              <a:t>周囲にに巻き付ける</a:t>
            </a:r>
            <a:r>
              <a:rPr kumimoji="1" lang="ja-JP" altLang="en-US" dirty="0"/>
              <a:t>ようにしてつけなくて良い）</a:t>
            </a:r>
          </a:p>
          <a:p>
            <a:r>
              <a:rPr kumimoji="1" lang="ja-JP" altLang="en-US" dirty="0"/>
              <a:t>ネリケシの量や角度を調整しながらモーターを固定する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1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CE99-E7D2-4AF2-A4EF-6EDD8B803DD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00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7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4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73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6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7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70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6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8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58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6C4C-6E86-4730-BC88-5432A58BAF45}" type="datetimeFigureOut">
              <a:rPr kumimoji="1" lang="ja-JP" altLang="en-US" smtClean="0"/>
              <a:t>2018/9/22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3B56-8CA3-4941-990D-A96F59062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4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43D86-1ED5-44E0-866F-ED11981064B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50828" y="2916402"/>
            <a:ext cx="5025180" cy="1143000"/>
          </a:xfrm>
        </p:spPr>
        <p:txBody>
          <a:bodyPr>
            <a:normAutofit fontScale="90000"/>
          </a:bodyPr>
          <a:lstStyle/>
          <a:p>
            <a:pPr algn="l" rtl="0" eaLnBrk="1" fontAlgn="base" hangingPunct="1"/>
            <a:r>
              <a:rPr kumimoji="1" lang="ja-JP" altLang="en-US" dirty="0">
                <a:solidFill>
                  <a:srgbClr val="00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太陽の光で動く</a:t>
            </a:r>
            <a:br>
              <a:rPr kumimoji="1" lang="en-US" altLang="ja-JP" dirty="0">
                <a:solidFill>
                  <a:srgbClr val="00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1600" dirty="0">
                <a:solidFill>
                  <a:srgbClr val="00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solidFill>
                  <a:srgbClr val="00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おもちゃを作ろう！</a:t>
            </a:r>
            <a:endParaRPr kumimoji="1" lang="ja-JP" altLang="en-US" dirty="0">
              <a:solidFill>
                <a:srgbClr val="00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260" y="2603983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たいよう　　　　ひかり　　　うご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44656" y="3341382"/>
            <a:ext cx="5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つく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12" y="2277074"/>
            <a:ext cx="3932467" cy="29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"/>
    </mc:Choice>
    <mc:Fallback xmlns="">
      <p:transition spd="slow" advTm="31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lowchart: Document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D8B729-18A2-4389-A7B2-792ABDDD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949" y="1362993"/>
            <a:ext cx="5510653" cy="4132989"/>
          </a:xfrm>
          <a:prstGeom prst="rect">
            <a:avLst/>
          </a:prstGeom>
        </p:spPr>
      </p:pic>
      <p:sp>
        <p:nvSpPr>
          <p:cNvPr id="2" name="タイトル 2">
            <a:extLst>
              <a:ext uri="{FF2B5EF4-FFF2-40B4-BE49-F238E27FC236}">
                <a16:creationId xmlns:a16="http://schemas.microsoft.com/office/drawing/2014/main" id="{32CBFD15-8B51-42E2-9166-7996F1237B9A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５　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紙コップの上で、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線を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軽くとめる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5982D1-C767-416C-ACD7-DD4568ED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1F7123B1-23C0-423E-BC26-5C93ED328EF4}"/>
              </a:ext>
            </a:extLst>
          </p:cNvPr>
          <p:cNvSpPr/>
          <p:nvPr/>
        </p:nvSpPr>
        <p:spPr>
          <a:xfrm>
            <a:off x="902976" y="2791600"/>
            <a:ext cx="2627302" cy="1559976"/>
          </a:xfrm>
          <a:prstGeom prst="wedgeEllipseCallout">
            <a:avLst>
              <a:gd name="adj1" fmla="val -12766"/>
              <a:gd name="adj2" fmla="val 844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後でセロテープは取るよ！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94285-491C-40E3-AA99-5770A61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50" y="1253069"/>
            <a:ext cx="3768006" cy="37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6BB81-4156-4A17-8678-B61639BC0C86}"/>
              </a:ext>
            </a:extLst>
          </p:cNvPr>
          <p:cNvSpPr txBox="1"/>
          <p:nvPr/>
        </p:nvSpPr>
        <p:spPr>
          <a:xfrm>
            <a:off x="3211976" y="524911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3300"/>
                </a:solidFill>
              </a:rPr>
              <a:t>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230220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AD9D72-D9C0-4028-92AF-CF4BC8D21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949" y="1091428"/>
            <a:ext cx="5645916" cy="4790898"/>
          </a:xfrm>
          <a:prstGeom prst="rect">
            <a:avLst/>
          </a:prstGeom>
        </p:spPr>
      </p:pic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６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線を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太陽電池とセロテープでつなげる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32D1B4-0F49-483B-A7CF-7F61FDFB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98" y="4747833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DF160E2F-211C-4529-8909-7F18F5D6F184}"/>
              </a:ext>
            </a:extLst>
          </p:cNvPr>
          <p:cNvSpPr/>
          <p:nvPr/>
        </p:nvSpPr>
        <p:spPr>
          <a:xfrm>
            <a:off x="1099746" y="3187857"/>
            <a:ext cx="2368871" cy="1559976"/>
          </a:xfrm>
          <a:prstGeom prst="wedgeEllipseCallout">
            <a:avLst>
              <a:gd name="adj1" fmla="val -12766"/>
              <a:gd name="adj2" fmla="val 844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むずかしいよ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9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E3B0BB7-BC93-4AE7-86FA-3F9000ED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1" y="4794353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6D3C9F3-BE20-48FF-9F4D-64B50C2934EB}"/>
              </a:ext>
            </a:extLst>
          </p:cNvPr>
          <p:cNvSpPr/>
          <p:nvPr/>
        </p:nvSpPr>
        <p:spPr>
          <a:xfrm>
            <a:off x="3087442" y="1030614"/>
            <a:ext cx="2726702" cy="167808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318EF1-EBAD-4E74-ADF9-E4D6BB0B2574}"/>
              </a:ext>
            </a:extLst>
          </p:cNvPr>
          <p:cNvSpPr/>
          <p:nvPr/>
        </p:nvSpPr>
        <p:spPr>
          <a:xfrm>
            <a:off x="3165432" y="1152761"/>
            <a:ext cx="2537753" cy="6165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6EE48B-79E7-4F38-9FD3-7D956A01DF26}"/>
              </a:ext>
            </a:extLst>
          </p:cNvPr>
          <p:cNvSpPr/>
          <p:nvPr/>
        </p:nvSpPr>
        <p:spPr>
          <a:xfrm>
            <a:off x="3196678" y="1920461"/>
            <a:ext cx="2506507" cy="6536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A5C8C3-49FE-44AB-9023-2E91AD0F2753}"/>
              </a:ext>
            </a:extLst>
          </p:cNvPr>
          <p:cNvSpPr/>
          <p:nvPr/>
        </p:nvSpPr>
        <p:spPr>
          <a:xfrm rot="21300237">
            <a:off x="3519529" y="991969"/>
            <a:ext cx="1978728" cy="74100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E8B93A-A9C2-4BEE-A7F1-EE1203359FD1}"/>
              </a:ext>
            </a:extLst>
          </p:cNvPr>
          <p:cNvSpPr/>
          <p:nvPr/>
        </p:nvSpPr>
        <p:spPr>
          <a:xfrm rot="21300237">
            <a:off x="3890738" y="1909342"/>
            <a:ext cx="1978728" cy="74100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7C929A1-6B40-4469-AFED-6FC196414880}"/>
              </a:ext>
            </a:extLst>
          </p:cNvPr>
          <p:cNvSpPr/>
          <p:nvPr/>
        </p:nvSpPr>
        <p:spPr>
          <a:xfrm>
            <a:off x="1908689" y="4170336"/>
            <a:ext cx="2542104" cy="16535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44A1B6-841F-43B0-8624-B729549C5E42}"/>
              </a:ext>
            </a:extLst>
          </p:cNvPr>
          <p:cNvSpPr/>
          <p:nvPr/>
        </p:nvSpPr>
        <p:spPr>
          <a:xfrm>
            <a:off x="2031883" y="4303081"/>
            <a:ext cx="2346336" cy="615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1CB5589-D874-41C9-B16C-12718B6C7CEC}"/>
              </a:ext>
            </a:extLst>
          </p:cNvPr>
          <p:cNvSpPr/>
          <p:nvPr/>
        </p:nvSpPr>
        <p:spPr>
          <a:xfrm>
            <a:off x="2015210" y="5081912"/>
            <a:ext cx="2346336" cy="615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EAF3C2-1E76-460F-844F-6E0349CAA3BC}"/>
              </a:ext>
            </a:extLst>
          </p:cNvPr>
          <p:cNvSpPr/>
          <p:nvPr/>
        </p:nvSpPr>
        <p:spPr>
          <a:xfrm rot="21300237">
            <a:off x="2841404" y="5047782"/>
            <a:ext cx="1476897" cy="72301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C8F82C-4A01-418D-AD0B-A2236C8A62E3}"/>
              </a:ext>
            </a:extLst>
          </p:cNvPr>
          <p:cNvSpPr/>
          <p:nvPr/>
        </p:nvSpPr>
        <p:spPr>
          <a:xfrm rot="21300237">
            <a:off x="3003319" y="4164230"/>
            <a:ext cx="1476897" cy="72301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525D5DA1-80B7-4255-8B3A-C4309C21CF09}"/>
              </a:ext>
            </a:extLst>
          </p:cNvPr>
          <p:cNvSpPr/>
          <p:nvPr/>
        </p:nvSpPr>
        <p:spPr>
          <a:xfrm>
            <a:off x="5360072" y="4170335"/>
            <a:ext cx="2542104" cy="16535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A6AA94-1073-4C83-8E00-C0015F3BFCBF}"/>
              </a:ext>
            </a:extLst>
          </p:cNvPr>
          <p:cNvSpPr/>
          <p:nvPr/>
        </p:nvSpPr>
        <p:spPr>
          <a:xfrm>
            <a:off x="5466593" y="4274101"/>
            <a:ext cx="2346336" cy="615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AFDBEA1-5D62-446E-B077-12FD00DF921B}"/>
              </a:ext>
            </a:extLst>
          </p:cNvPr>
          <p:cNvSpPr/>
          <p:nvPr/>
        </p:nvSpPr>
        <p:spPr>
          <a:xfrm>
            <a:off x="5466593" y="5081911"/>
            <a:ext cx="2346336" cy="615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A501403-CC98-4832-B788-5EA52A36C0CE}"/>
              </a:ext>
            </a:extLst>
          </p:cNvPr>
          <p:cNvGrpSpPr/>
          <p:nvPr/>
        </p:nvGrpSpPr>
        <p:grpSpPr>
          <a:xfrm>
            <a:off x="6889125" y="4481459"/>
            <a:ext cx="2366659" cy="459849"/>
            <a:chOff x="6942830" y="4908661"/>
            <a:chExt cx="2366659" cy="459849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F5FE034-34F9-4D4C-A7F8-B5D14F8CC169}"/>
                </a:ext>
              </a:extLst>
            </p:cNvPr>
            <p:cNvSpPr/>
            <p:nvPr/>
          </p:nvSpPr>
          <p:spPr>
            <a:xfrm rot="342496">
              <a:off x="7350236" y="5087339"/>
              <a:ext cx="1959253" cy="281171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A63AFCE7-E95E-4E77-A509-B3428BB38A06}"/>
                </a:ext>
              </a:extLst>
            </p:cNvPr>
            <p:cNvSpPr/>
            <p:nvPr/>
          </p:nvSpPr>
          <p:spPr>
            <a:xfrm rot="342496">
              <a:off x="6942830" y="4908661"/>
              <a:ext cx="419312" cy="61235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7806E88-7B1F-4AB2-9978-E0783653B754}"/>
              </a:ext>
            </a:extLst>
          </p:cNvPr>
          <p:cNvSpPr/>
          <p:nvPr/>
        </p:nvSpPr>
        <p:spPr>
          <a:xfrm rot="2997575">
            <a:off x="6089065" y="4406738"/>
            <a:ext cx="2091968" cy="91927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8FAA187-E80F-41D6-AFEE-6CA9AE6E4D80}"/>
              </a:ext>
            </a:extLst>
          </p:cNvPr>
          <p:cNvGrpSpPr/>
          <p:nvPr/>
        </p:nvGrpSpPr>
        <p:grpSpPr>
          <a:xfrm>
            <a:off x="6937520" y="5246621"/>
            <a:ext cx="2381094" cy="339611"/>
            <a:chOff x="6937520" y="5761695"/>
            <a:chExt cx="2381094" cy="339611"/>
          </a:xfrm>
        </p:grpSpPr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9A347776-8F5B-4FF6-9894-9F7AB502A837}"/>
                </a:ext>
              </a:extLst>
            </p:cNvPr>
            <p:cNvSpPr/>
            <p:nvPr/>
          </p:nvSpPr>
          <p:spPr>
            <a:xfrm>
              <a:off x="7358057" y="5820135"/>
              <a:ext cx="1960557" cy="281171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574B42EB-A7A6-4F60-8EFD-A3A3FBE388FE}"/>
                </a:ext>
              </a:extLst>
            </p:cNvPr>
            <p:cNvSpPr/>
            <p:nvPr/>
          </p:nvSpPr>
          <p:spPr>
            <a:xfrm rot="328740">
              <a:off x="6937520" y="5761695"/>
              <a:ext cx="419312" cy="45719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3ECF12A-7C73-426D-BD96-93985D143492}"/>
              </a:ext>
            </a:extLst>
          </p:cNvPr>
          <p:cNvSpPr/>
          <p:nvPr/>
        </p:nvSpPr>
        <p:spPr>
          <a:xfrm rot="21300237">
            <a:off x="6004977" y="4857289"/>
            <a:ext cx="1476897" cy="72301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吹き出し: 円形 54">
            <a:extLst>
              <a:ext uri="{FF2B5EF4-FFF2-40B4-BE49-F238E27FC236}">
                <a16:creationId xmlns:a16="http://schemas.microsoft.com/office/drawing/2014/main" id="{72DA1E72-6768-4A9A-9B31-E02F370B60EA}"/>
              </a:ext>
            </a:extLst>
          </p:cNvPr>
          <p:cNvSpPr/>
          <p:nvPr/>
        </p:nvSpPr>
        <p:spPr>
          <a:xfrm>
            <a:off x="5659816" y="5893146"/>
            <a:ext cx="2242360" cy="931043"/>
          </a:xfrm>
          <a:prstGeom prst="wedgeEllipseCallout">
            <a:avLst>
              <a:gd name="adj1" fmla="val 24399"/>
              <a:gd name="adj2" fmla="val -870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セロテープの上に銅線を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はるとダメ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57FF57-9178-43C6-AB9A-6603A1A1BA68}"/>
              </a:ext>
            </a:extLst>
          </p:cNvPr>
          <p:cNvSpPr txBox="1"/>
          <p:nvPr/>
        </p:nvSpPr>
        <p:spPr>
          <a:xfrm>
            <a:off x="6218607" y="3108087"/>
            <a:ext cx="97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</a:rPr>
              <a:t>✘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9292EEF-E986-40FA-BEAB-FCF15A55A3F1}"/>
              </a:ext>
            </a:extLst>
          </p:cNvPr>
          <p:cNvGrpSpPr/>
          <p:nvPr/>
        </p:nvGrpSpPr>
        <p:grpSpPr>
          <a:xfrm>
            <a:off x="4755433" y="1337179"/>
            <a:ext cx="3843699" cy="442291"/>
            <a:chOff x="7079824" y="4814897"/>
            <a:chExt cx="2229665" cy="553613"/>
          </a:xfrm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6F981F0B-F7FB-47FF-9D9E-873F215B5EEC}"/>
                </a:ext>
              </a:extLst>
            </p:cNvPr>
            <p:cNvSpPr/>
            <p:nvPr/>
          </p:nvSpPr>
          <p:spPr>
            <a:xfrm rot="342496">
              <a:off x="7350236" y="5087339"/>
              <a:ext cx="1959253" cy="281171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0876FDA-6A72-486B-9C8B-B05F9879D517}"/>
                </a:ext>
              </a:extLst>
            </p:cNvPr>
            <p:cNvSpPr/>
            <p:nvPr/>
          </p:nvSpPr>
          <p:spPr>
            <a:xfrm rot="342496">
              <a:off x="7079824" y="4814897"/>
              <a:ext cx="288008" cy="35335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64DEC73-FFE2-41CC-8921-8BFFE3AC8916}"/>
              </a:ext>
            </a:extLst>
          </p:cNvPr>
          <p:cNvGrpSpPr/>
          <p:nvPr/>
        </p:nvGrpSpPr>
        <p:grpSpPr>
          <a:xfrm>
            <a:off x="4864991" y="2391425"/>
            <a:ext cx="4238498" cy="360982"/>
            <a:chOff x="6942841" y="5738797"/>
            <a:chExt cx="2375773" cy="362509"/>
          </a:xfrm>
        </p:grpSpPr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DC7979F8-E463-42E7-B0F0-FEA45F23B4EC}"/>
                </a:ext>
              </a:extLst>
            </p:cNvPr>
            <p:cNvSpPr/>
            <p:nvPr/>
          </p:nvSpPr>
          <p:spPr>
            <a:xfrm>
              <a:off x="7358057" y="5820135"/>
              <a:ext cx="1960557" cy="281171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52844FC-DDFD-4592-8C61-9B2D6551658D}"/>
                </a:ext>
              </a:extLst>
            </p:cNvPr>
            <p:cNvSpPr/>
            <p:nvPr/>
          </p:nvSpPr>
          <p:spPr>
            <a:xfrm rot="328740">
              <a:off x="6942841" y="5738797"/>
              <a:ext cx="419312" cy="45719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A7D5694-6710-486F-B2BE-F53AC66ECB6E}"/>
              </a:ext>
            </a:extLst>
          </p:cNvPr>
          <p:cNvGrpSpPr/>
          <p:nvPr/>
        </p:nvGrpSpPr>
        <p:grpSpPr>
          <a:xfrm>
            <a:off x="3600404" y="5422411"/>
            <a:ext cx="1250674" cy="357691"/>
            <a:chOff x="6549589" y="5664190"/>
            <a:chExt cx="2769025" cy="437116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F3E51F78-B793-4608-8CFE-8C4E97FA327C}"/>
                </a:ext>
              </a:extLst>
            </p:cNvPr>
            <p:cNvSpPr/>
            <p:nvPr/>
          </p:nvSpPr>
          <p:spPr>
            <a:xfrm>
              <a:off x="7358057" y="5820135"/>
              <a:ext cx="1960557" cy="281171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3B7047F9-6776-4936-8888-DA1E244D0D27}"/>
                </a:ext>
              </a:extLst>
            </p:cNvPr>
            <p:cNvSpPr/>
            <p:nvPr/>
          </p:nvSpPr>
          <p:spPr>
            <a:xfrm rot="328740">
              <a:off x="6549589" y="5664190"/>
              <a:ext cx="815696" cy="132978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4DFB9B6-C206-4705-87A9-BE9292444461}"/>
              </a:ext>
            </a:extLst>
          </p:cNvPr>
          <p:cNvGrpSpPr/>
          <p:nvPr/>
        </p:nvGrpSpPr>
        <p:grpSpPr>
          <a:xfrm rot="18606786">
            <a:off x="2924404" y="4358690"/>
            <a:ext cx="2366659" cy="459849"/>
            <a:chOff x="6942830" y="4908661"/>
            <a:chExt cx="2366659" cy="459849"/>
          </a:xfrm>
        </p:grpSpPr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489C694-C978-422A-BEE9-DD98956FC61E}"/>
                </a:ext>
              </a:extLst>
            </p:cNvPr>
            <p:cNvSpPr/>
            <p:nvPr/>
          </p:nvSpPr>
          <p:spPr>
            <a:xfrm rot="342496">
              <a:off x="7350236" y="5087339"/>
              <a:ext cx="1959253" cy="281171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91149C2C-CBDA-4DB6-8CB3-A9FFE9B86166}"/>
                </a:ext>
              </a:extLst>
            </p:cNvPr>
            <p:cNvSpPr/>
            <p:nvPr/>
          </p:nvSpPr>
          <p:spPr>
            <a:xfrm rot="342496">
              <a:off x="6942830" y="4908661"/>
              <a:ext cx="419312" cy="61235"/>
            </a:xfrm>
            <a:custGeom>
              <a:avLst/>
              <a:gdLst>
                <a:gd name="connsiteX0" fmla="*/ 0 w 3659608"/>
                <a:gd name="connsiteY0" fmla="*/ 0 h 1464693"/>
                <a:gd name="connsiteX1" fmla="*/ 2685327 w 3659608"/>
                <a:gd name="connsiteY1" fmla="*/ 358815 h 1464693"/>
                <a:gd name="connsiteX2" fmla="*/ 3628664 w 3659608"/>
                <a:gd name="connsiteY2" fmla="*/ 642395 h 1464693"/>
                <a:gd name="connsiteX3" fmla="*/ 3449256 w 3659608"/>
                <a:gd name="connsiteY3" fmla="*/ 1406324 h 1464693"/>
                <a:gd name="connsiteX4" fmla="*/ 3449256 w 3659608"/>
                <a:gd name="connsiteY4" fmla="*/ 1406324 h 1464693"/>
                <a:gd name="connsiteX5" fmla="*/ 3449256 w 3659608"/>
                <a:gd name="connsiteY5" fmla="*/ 1464197 h 1464693"/>
                <a:gd name="connsiteX6" fmla="*/ 3455043 w 3659608"/>
                <a:gd name="connsiteY6" fmla="*/ 1429473 h 1464693"/>
                <a:gd name="connsiteX0" fmla="*/ 0 w 4392593"/>
                <a:gd name="connsiteY0" fmla="*/ 0 h 1479861"/>
                <a:gd name="connsiteX1" fmla="*/ 2685327 w 4392593"/>
                <a:gd name="connsiteY1" fmla="*/ 358815 h 1479861"/>
                <a:gd name="connsiteX2" fmla="*/ 3628664 w 4392593"/>
                <a:gd name="connsiteY2" fmla="*/ 642395 h 1479861"/>
                <a:gd name="connsiteX3" fmla="*/ 3449256 w 4392593"/>
                <a:gd name="connsiteY3" fmla="*/ 1406324 h 1479861"/>
                <a:gd name="connsiteX4" fmla="*/ 3449256 w 4392593"/>
                <a:gd name="connsiteY4" fmla="*/ 1406324 h 1479861"/>
                <a:gd name="connsiteX5" fmla="*/ 3449256 w 4392593"/>
                <a:gd name="connsiteY5" fmla="*/ 1464197 h 1479861"/>
                <a:gd name="connsiteX6" fmla="*/ 4392593 w 4392593"/>
                <a:gd name="connsiteY6" fmla="*/ 1082232 h 1479861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3449256 w 4392593"/>
                <a:gd name="connsiteY4" fmla="*/ 1406324 h 1406324"/>
                <a:gd name="connsiteX5" fmla="*/ 4392593 w 4392593"/>
                <a:gd name="connsiteY5" fmla="*/ 1082232 h 1406324"/>
                <a:gd name="connsiteX0" fmla="*/ 0 w 4392593"/>
                <a:gd name="connsiteY0" fmla="*/ 0 h 1406324"/>
                <a:gd name="connsiteX1" fmla="*/ 2685327 w 4392593"/>
                <a:gd name="connsiteY1" fmla="*/ 358815 h 1406324"/>
                <a:gd name="connsiteX2" fmla="*/ 3628664 w 4392593"/>
                <a:gd name="connsiteY2" fmla="*/ 642395 h 1406324"/>
                <a:gd name="connsiteX3" fmla="*/ 3449256 w 4392593"/>
                <a:gd name="connsiteY3" fmla="*/ 1406324 h 1406324"/>
                <a:gd name="connsiteX4" fmla="*/ 4392593 w 4392593"/>
                <a:gd name="connsiteY4" fmla="*/ 1082232 h 1406324"/>
                <a:gd name="connsiteX0" fmla="*/ 0 w 4392593"/>
                <a:gd name="connsiteY0" fmla="*/ 0 h 1082232"/>
                <a:gd name="connsiteX1" fmla="*/ 2685327 w 4392593"/>
                <a:gd name="connsiteY1" fmla="*/ 358815 h 1082232"/>
                <a:gd name="connsiteX2" fmla="*/ 3628664 w 4392593"/>
                <a:gd name="connsiteY2" fmla="*/ 642395 h 1082232"/>
                <a:gd name="connsiteX3" fmla="*/ 4392593 w 4392593"/>
                <a:gd name="connsiteY3" fmla="*/ 1082232 h 1082232"/>
                <a:gd name="connsiteX0" fmla="*/ 0 w 4421530"/>
                <a:gd name="connsiteY0" fmla="*/ 0 h 763928"/>
                <a:gd name="connsiteX1" fmla="*/ 2685327 w 4421530"/>
                <a:gd name="connsiteY1" fmla="*/ 358815 h 763928"/>
                <a:gd name="connsiteX2" fmla="*/ 3628664 w 4421530"/>
                <a:gd name="connsiteY2" fmla="*/ 642395 h 763928"/>
                <a:gd name="connsiteX3" fmla="*/ 4421530 w 4421530"/>
                <a:gd name="connsiteY3" fmla="*/ 763928 h 763928"/>
                <a:gd name="connsiteX0" fmla="*/ 0 w 3628664"/>
                <a:gd name="connsiteY0" fmla="*/ 0 h 642395"/>
                <a:gd name="connsiteX1" fmla="*/ 2685327 w 3628664"/>
                <a:gd name="connsiteY1" fmla="*/ 358815 h 642395"/>
                <a:gd name="connsiteX2" fmla="*/ 3628664 w 3628664"/>
                <a:gd name="connsiteY2" fmla="*/ 642395 h 642395"/>
                <a:gd name="connsiteX0" fmla="*/ 0 w 3709686"/>
                <a:gd name="connsiteY0" fmla="*/ 0 h 486137"/>
                <a:gd name="connsiteX1" fmla="*/ 2685327 w 3709686"/>
                <a:gd name="connsiteY1" fmla="*/ 358815 h 486137"/>
                <a:gd name="connsiteX2" fmla="*/ 3709686 w 3709686"/>
                <a:gd name="connsiteY2" fmla="*/ 486137 h 48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86" h="486137">
                  <a:moveTo>
                    <a:pt x="0" y="0"/>
                  </a:moveTo>
                  <a:cubicBezTo>
                    <a:pt x="1040275" y="125874"/>
                    <a:pt x="2067046" y="277792"/>
                    <a:pt x="2685327" y="358815"/>
                  </a:cubicBezTo>
                  <a:cubicBezTo>
                    <a:pt x="3303608" y="439838"/>
                    <a:pt x="3420319" y="418618"/>
                    <a:pt x="3709686" y="4861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259B366-0B7F-48A2-A0F7-A9D9F9BAF126}"/>
              </a:ext>
            </a:extLst>
          </p:cNvPr>
          <p:cNvSpPr txBox="1"/>
          <p:nvPr/>
        </p:nvSpPr>
        <p:spPr>
          <a:xfrm>
            <a:off x="3784615" y="59844"/>
            <a:ext cx="97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</a:rPr>
              <a:t>◎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3FEEFD2-D4A3-4991-A0B8-27D910AA659E}"/>
              </a:ext>
            </a:extLst>
          </p:cNvPr>
          <p:cNvSpPr txBox="1"/>
          <p:nvPr/>
        </p:nvSpPr>
        <p:spPr>
          <a:xfrm>
            <a:off x="2878799" y="3232766"/>
            <a:ext cx="97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54" name="吹き出し: 円形 53">
            <a:extLst>
              <a:ext uri="{FF2B5EF4-FFF2-40B4-BE49-F238E27FC236}">
                <a16:creationId xmlns:a16="http://schemas.microsoft.com/office/drawing/2014/main" id="{609706B9-5210-4227-99F8-239AC100654C}"/>
              </a:ext>
            </a:extLst>
          </p:cNvPr>
          <p:cNvSpPr/>
          <p:nvPr/>
        </p:nvSpPr>
        <p:spPr>
          <a:xfrm>
            <a:off x="1839803" y="5906185"/>
            <a:ext cx="2538415" cy="931043"/>
          </a:xfrm>
          <a:prstGeom prst="wedgeEllipseCallout">
            <a:avLst>
              <a:gd name="adj1" fmla="val 24399"/>
              <a:gd name="adj2" fmla="val -870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同じ列に銅線をはるとダメ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8" name="吹き出し: 円形 57">
            <a:extLst>
              <a:ext uri="{FF2B5EF4-FFF2-40B4-BE49-F238E27FC236}">
                <a16:creationId xmlns:a16="http://schemas.microsoft.com/office/drawing/2014/main" id="{A0C5E3E8-A8AF-4F88-9273-8E78D2FBB937}"/>
              </a:ext>
            </a:extLst>
          </p:cNvPr>
          <p:cNvSpPr/>
          <p:nvPr/>
        </p:nvSpPr>
        <p:spPr>
          <a:xfrm>
            <a:off x="151131" y="2617024"/>
            <a:ext cx="2368871" cy="1559976"/>
          </a:xfrm>
          <a:prstGeom prst="wedgeEllipseCallout">
            <a:avLst>
              <a:gd name="adj1" fmla="val -12766"/>
              <a:gd name="adj2" fmla="val 844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くわしく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見てみよう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19" grpId="0" animBg="1"/>
      <p:bldP spid="32" grpId="0" animBg="1"/>
      <p:bldP spid="34" grpId="0" animBg="1"/>
      <p:bldP spid="55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94285-491C-40E3-AA99-5770A61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50" y="1253069"/>
            <a:ext cx="3768006" cy="37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6BB81-4156-4A17-8678-B61639BC0C86}"/>
              </a:ext>
            </a:extLst>
          </p:cNvPr>
          <p:cNvSpPr txBox="1"/>
          <p:nvPr/>
        </p:nvSpPr>
        <p:spPr>
          <a:xfrm>
            <a:off x="3211976" y="524911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3300"/>
                </a:solidFill>
              </a:rPr>
              <a:t>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153101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７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chemeClr val="bg1"/>
                </a:solidFill>
              </a:rPr>
              <a:t>両面テープを太陽電池につける</a:t>
            </a:r>
            <a:endParaRPr lang="en-US" altLang="ja-JP" sz="2800" kern="12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AEDDCE-0D5B-4D0F-B987-6D3173949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614" y="1356736"/>
            <a:ext cx="5589421" cy="41920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557713-3BA8-4615-BC9C-83A8D3EA386E}"/>
              </a:ext>
            </a:extLst>
          </p:cNvPr>
          <p:cNvSpPr txBox="1"/>
          <p:nvPr/>
        </p:nvSpPr>
        <p:spPr>
          <a:xfrm>
            <a:off x="628650" y="671716"/>
            <a:ext cx="999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solidFill>
                  <a:schemeClr val="bg1"/>
                </a:solidFill>
              </a:rPr>
              <a:t>りょ</a:t>
            </a:r>
            <a:r>
              <a:rPr lang="ja-JP" altLang="en-US" sz="1100" dirty="0">
                <a:solidFill>
                  <a:schemeClr val="bg1"/>
                </a:solidFill>
              </a:rPr>
              <a:t>うめん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A18CC5-A427-49AA-81FD-D70B5DF2062E}"/>
              </a:ext>
            </a:extLst>
          </p:cNvPr>
          <p:cNvSpPr txBox="1"/>
          <p:nvPr/>
        </p:nvSpPr>
        <p:spPr>
          <a:xfrm>
            <a:off x="1023099" y="1216966"/>
            <a:ext cx="1603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たい  よう   でん   ち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F7B1874-E8FB-4962-8105-381821AD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95E049EA-ADB2-45E8-9E22-83B5B0003338}"/>
              </a:ext>
            </a:extLst>
          </p:cNvPr>
          <p:cNvSpPr/>
          <p:nvPr/>
        </p:nvSpPr>
        <p:spPr>
          <a:xfrm>
            <a:off x="865744" y="3325090"/>
            <a:ext cx="2275280" cy="1159919"/>
          </a:xfrm>
          <a:prstGeom prst="wedgeEllipseCallout">
            <a:avLst>
              <a:gd name="adj1" fmla="val -11585"/>
              <a:gd name="adj2" fmla="val 907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両面テープは太陽電池より小さく切ろう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８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chemeClr val="bg1"/>
                </a:solidFill>
              </a:rPr>
              <a:t>紙コップに太陽電池をつける</a:t>
            </a:r>
            <a:endParaRPr lang="en-US" altLang="ja-JP" sz="2800" kern="1200" dirty="0">
              <a:solidFill>
                <a:schemeClr val="bg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84B3B38-22AE-4351-9730-6206170C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70" y="1532963"/>
            <a:ext cx="5656232" cy="462579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29AC42-629A-4EBA-9D0B-78EB1B0F32CB}"/>
              </a:ext>
            </a:extLst>
          </p:cNvPr>
          <p:cNvSpPr txBox="1"/>
          <p:nvPr/>
        </p:nvSpPr>
        <p:spPr>
          <a:xfrm>
            <a:off x="682440" y="1279721"/>
            <a:ext cx="1603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たい  よう   でん   ち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2DF213-A9B6-4AF9-9209-319647BD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8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94285-491C-40E3-AA99-5770A61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50" y="1253069"/>
            <a:ext cx="3768006" cy="37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6BB81-4156-4A17-8678-B61639BC0C86}"/>
              </a:ext>
            </a:extLst>
          </p:cNvPr>
          <p:cNvSpPr txBox="1"/>
          <p:nvPr/>
        </p:nvSpPr>
        <p:spPr>
          <a:xfrm>
            <a:off x="3211976" y="524911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3300"/>
                </a:solidFill>
              </a:rPr>
              <a:t>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4739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９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chemeClr val="bg1"/>
                </a:solidFill>
              </a:rPr>
              <a:t>モーターをななめに</a:t>
            </a:r>
            <a:endParaRPr lang="en-US" altLang="ja-JP" sz="2800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chemeClr val="bg1"/>
                </a:solidFill>
              </a:rPr>
              <a:t>固定</a:t>
            </a:r>
            <a:endParaRPr lang="en-US" altLang="ja-JP" sz="2800" kern="1200" dirty="0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E822438-E6E9-4C68-AAB7-130153C92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209" y="455333"/>
            <a:ext cx="5512485" cy="4528034"/>
          </a:xfrm>
          <a:prstGeom prst="rect">
            <a:avLst/>
          </a:prstGeom>
        </p:spPr>
      </p:pic>
      <p:sp>
        <p:nvSpPr>
          <p:cNvPr id="14" name="下カーブ矢印 5">
            <a:extLst>
              <a:ext uri="{FF2B5EF4-FFF2-40B4-BE49-F238E27FC236}">
                <a16:creationId xmlns:a16="http://schemas.microsoft.com/office/drawing/2014/main" id="{AADD2635-0FBF-4364-8ADE-AE8CB6F91592}"/>
              </a:ext>
            </a:extLst>
          </p:cNvPr>
          <p:cNvSpPr/>
          <p:nvPr/>
        </p:nvSpPr>
        <p:spPr>
          <a:xfrm rot="9981405">
            <a:off x="5258402" y="3007984"/>
            <a:ext cx="3730626" cy="1819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5A0E37-2C31-432E-8A31-4D84B82032A0}"/>
              </a:ext>
            </a:extLst>
          </p:cNvPr>
          <p:cNvSpPr txBox="1"/>
          <p:nvPr/>
        </p:nvSpPr>
        <p:spPr>
          <a:xfrm>
            <a:off x="7440387" y="44226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回る！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9D63EE-EC0B-4E73-BD56-90D3FC36F9C4}"/>
              </a:ext>
            </a:extLst>
          </p:cNvPr>
          <p:cNvSpPr txBox="1"/>
          <p:nvPr/>
        </p:nvSpPr>
        <p:spPr>
          <a:xfrm>
            <a:off x="738785" y="1775601"/>
            <a:ext cx="999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こ　てい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C3B7CDF-1D30-4493-B74E-1CDE8EC4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33" y="4966494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9B25B26D-824E-4076-849F-D0CB05C1EC17}"/>
              </a:ext>
            </a:extLst>
          </p:cNvPr>
          <p:cNvSpPr/>
          <p:nvPr/>
        </p:nvSpPr>
        <p:spPr>
          <a:xfrm>
            <a:off x="926819" y="3363367"/>
            <a:ext cx="2267461" cy="1566764"/>
          </a:xfrm>
          <a:prstGeom prst="wedgeEllipseCallout">
            <a:avLst>
              <a:gd name="adj1" fmla="val -2985"/>
              <a:gd name="adj2" fmla="val 684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ねりけしが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回るように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とりつけよう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B58879-72B7-4A70-8638-FCC979F3BC84}"/>
              </a:ext>
            </a:extLst>
          </p:cNvPr>
          <p:cNvSpPr txBox="1"/>
          <p:nvPr/>
        </p:nvSpPr>
        <p:spPr>
          <a:xfrm>
            <a:off x="3201209" y="5289523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１：土台のネリケシをモーターにつける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２：土台のネリケシを紙コップにつける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３：セロテープでさらに固定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４：ちゃんと回るかチェック</a:t>
            </a:r>
          </a:p>
        </p:txBody>
      </p:sp>
    </p:spTree>
    <p:extLst>
      <p:ext uri="{BB962C8B-B14F-4D97-AF65-F5344CB8AC3E}">
        <p14:creationId xmlns:p14="http://schemas.microsoft.com/office/powerpoint/2010/main" val="390165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ja-JP" sz="2800" dirty="0">
                <a:solidFill>
                  <a:schemeClr val="bg1"/>
                </a:solidFill>
              </a:rPr>
              <a:t>10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kern="1200" dirty="0">
                <a:solidFill>
                  <a:schemeClr val="bg1"/>
                </a:solidFill>
              </a:rPr>
              <a:t>動かして</a:t>
            </a:r>
            <a:endParaRPr lang="en-US" altLang="ja-JP" sz="2800" kern="1200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kern="1200" dirty="0">
                <a:solidFill>
                  <a:schemeClr val="bg1"/>
                </a:solidFill>
              </a:rPr>
              <a:t>みよう</a:t>
            </a:r>
            <a:endParaRPr lang="en-US" altLang="ja-JP" sz="2800" kern="1200" dirty="0">
              <a:solidFill>
                <a:schemeClr val="bg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80D8C09-FA24-4D67-8A0B-AD34C4E8EC54}"/>
              </a:ext>
            </a:extLst>
          </p:cNvPr>
          <p:cNvGrpSpPr/>
          <p:nvPr/>
        </p:nvGrpSpPr>
        <p:grpSpPr>
          <a:xfrm>
            <a:off x="3201209" y="5541396"/>
            <a:ext cx="4570482" cy="565539"/>
            <a:chOff x="-685800" y="2603304"/>
            <a:chExt cx="4570482" cy="56553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C5B0D74-565E-457A-AF67-85E2BA24F872}"/>
                </a:ext>
              </a:extLst>
            </p:cNvPr>
            <p:cNvSpPr txBox="1"/>
            <p:nvPr/>
          </p:nvSpPr>
          <p:spPr>
            <a:xfrm>
              <a:off x="-685800" y="2799511"/>
              <a:ext cx="457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動かない場合は、周りの人に相談しよう！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C556085-9F9E-48D8-A789-FD1B97B3DACA}"/>
                </a:ext>
              </a:extLst>
            </p:cNvPr>
            <p:cNvSpPr txBox="1"/>
            <p:nvPr/>
          </p:nvSpPr>
          <p:spPr>
            <a:xfrm>
              <a:off x="2257914" y="2650776"/>
              <a:ext cx="763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/>
                <a:t>そうだん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4C78D31-06E0-4DB7-9E7F-E223B11652A9}"/>
                </a:ext>
              </a:extLst>
            </p:cNvPr>
            <p:cNvSpPr txBox="1"/>
            <p:nvPr/>
          </p:nvSpPr>
          <p:spPr>
            <a:xfrm>
              <a:off x="1111974" y="2603304"/>
              <a:ext cx="7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/>
                <a:t>まわ</a:t>
              </a: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3CEFF029-93E1-40C4-BA5E-DC96EC49AA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795" y="674456"/>
            <a:ext cx="5677183" cy="425788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8FD049-D113-4C5B-836F-ED37588F98BC}"/>
              </a:ext>
            </a:extLst>
          </p:cNvPr>
          <p:cNvSpPr txBox="1"/>
          <p:nvPr/>
        </p:nvSpPr>
        <p:spPr>
          <a:xfrm>
            <a:off x="3205901" y="5570938"/>
            <a:ext cx="759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うご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AE2F0A-A155-4598-AAB4-7A59C7BC1CC3}"/>
              </a:ext>
            </a:extLst>
          </p:cNvPr>
          <p:cNvSpPr txBox="1"/>
          <p:nvPr/>
        </p:nvSpPr>
        <p:spPr>
          <a:xfrm>
            <a:off x="649138" y="995668"/>
            <a:ext cx="650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うご</a:t>
            </a:r>
          </a:p>
        </p:txBody>
      </p:sp>
    </p:spTree>
    <p:extLst>
      <p:ext uri="{BB962C8B-B14F-4D97-AF65-F5344CB8AC3E}">
        <p14:creationId xmlns:p14="http://schemas.microsoft.com/office/powerpoint/2010/main" val="334618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D1EEC-3665-489E-9AFD-82D9D17AEE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0188" y="188913"/>
            <a:ext cx="7643812" cy="1804987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rgbClr val="315A31"/>
                </a:solidFill>
              </a:rPr>
              <a:t>家のなかで、</a:t>
            </a:r>
            <a:br>
              <a:rPr kumimoji="1" lang="en-US" altLang="ja-JP" b="1" dirty="0">
                <a:solidFill>
                  <a:srgbClr val="315A31"/>
                </a:solidFill>
              </a:rPr>
            </a:br>
            <a:r>
              <a:rPr kumimoji="1" lang="ja-JP" altLang="en-US" b="1" dirty="0">
                <a:solidFill>
                  <a:srgbClr val="315A31"/>
                </a:solidFill>
              </a:rPr>
              <a:t>モーターを使っているものは</a:t>
            </a:r>
            <a:br>
              <a:rPr kumimoji="1" lang="en-US" altLang="ja-JP" b="1" dirty="0">
                <a:solidFill>
                  <a:srgbClr val="315A31"/>
                </a:solidFill>
              </a:rPr>
            </a:br>
            <a:r>
              <a:rPr kumimoji="1" lang="ja-JP" altLang="en-US" b="1" dirty="0">
                <a:solidFill>
                  <a:srgbClr val="315A31"/>
                </a:solidFill>
              </a:rPr>
              <a:t>なにがあるかな？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BCC6F5-0E38-404D-A31D-9E7874A4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14" y="3774918"/>
            <a:ext cx="3207368" cy="308308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81A98B-A052-4C8C-8581-C76FE04E6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294391"/>
            <a:ext cx="1837936" cy="22688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0EF281-CBBC-4691-A86B-939E74E1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037" y="2725603"/>
            <a:ext cx="1605538" cy="15687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17093E1-CC8D-45B9-8BD7-21DB69486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2359652"/>
            <a:ext cx="1947821" cy="214635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B7071BA-AB09-4657-95F3-6CCB9965B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4975859"/>
            <a:ext cx="1978078" cy="15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94285-491C-40E3-AA99-5770A61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50" y="1253069"/>
            <a:ext cx="3768006" cy="37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6BB81-4156-4A17-8678-B61639BC0C86}"/>
              </a:ext>
            </a:extLst>
          </p:cNvPr>
          <p:cNvSpPr txBox="1"/>
          <p:nvPr/>
        </p:nvSpPr>
        <p:spPr>
          <a:xfrm>
            <a:off x="3211976" y="524911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3300"/>
                </a:solidFill>
              </a:rPr>
              <a:t>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106364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ja-JP" sz="2800" dirty="0">
                <a:solidFill>
                  <a:schemeClr val="bg1"/>
                </a:solidFill>
              </a:rPr>
              <a:t>11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chemeClr val="bg1"/>
                </a:solidFill>
              </a:rPr>
              <a:t>絵やかざりで作品へ</a:t>
            </a:r>
            <a:endParaRPr lang="en-US" altLang="ja-JP" sz="2800" kern="12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AE2F0A-A155-4598-AAB4-7A59C7BC1CC3}"/>
              </a:ext>
            </a:extLst>
          </p:cNvPr>
          <p:cNvSpPr txBox="1"/>
          <p:nvPr/>
        </p:nvSpPr>
        <p:spPr>
          <a:xfrm>
            <a:off x="711893" y="995668"/>
            <a:ext cx="650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202D49-F239-4D84-A1B9-0AD9912907AE}"/>
              </a:ext>
            </a:extLst>
          </p:cNvPr>
          <p:cNvSpPr txBox="1"/>
          <p:nvPr/>
        </p:nvSpPr>
        <p:spPr>
          <a:xfrm>
            <a:off x="1007728" y="1570134"/>
            <a:ext cx="892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さく　ひん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71EB750-18AB-44B9-AB2E-601E8C9404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864" y="908552"/>
            <a:ext cx="5622205" cy="42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Flowchart: Document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4D4D311E-73C9-40B3-86A6-1CE6A8608A55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ja-JP" sz="2800" dirty="0">
                <a:solidFill>
                  <a:schemeClr val="bg1"/>
                </a:solidFill>
              </a:rPr>
              <a:t>12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ja-JP" altLang="en-US" sz="2800" dirty="0">
                <a:solidFill>
                  <a:schemeClr val="bg1"/>
                </a:solidFill>
              </a:rPr>
              <a:t>太陽の下で動かしてみよう</a:t>
            </a:r>
            <a:endParaRPr lang="en-US" altLang="ja-JP" sz="2800" kern="12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202D49-F239-4D84-A1B9-0AD9912907AE}"/>
              </a:ext>
            </a:extLst>
          </p:cNvPr>
          <p:cNvSpPr txBox="1"/>
          <p:nvPr/>
        </p:nvSpPr>
        <p:spPr>
          <a:xfrm>
            <a:off x="628650" y="790204"/>
            <a:ext cx="892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たい　よう</a:t>
            </a:r>
          </a:p>
        </p:txBody>
      </p:sp>
      <p:pic>
        <p:nvPicPr>
          <p:cNvPr id="3" name="VID_20170615_134442">
            <a:hlinkClick r:id="" action="ppaction://media"/>
            <a:extLst>
              <a:ext uri="{FF2B5EF4-FFF2-40B4-BE49-F238E27FC236}">
                <a16:creationId xmlns:a16="http://schemas.microsoft.com/office/drawing/2014/main" id="{9F68C892-78F0-4D77-A688-09110AF356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4669" y="2461628"/>
            <a:ext cx="5640338" cy="31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lowchart: Document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32CBFD15-8B51-42E2-9166-7996F1237B9A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つか</a:t>
            </a: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うもの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9029B1-3CEF-4D6A-880E-507B02A6F5C2}"/>
              </a:ext>
            </a:extLst>
          </p:cNvPr>
          <p:cNvGrpSpPr/>
          <p:nvPr/>
        </p:nvGrpSpPr>
        <p:grpSpPr>
          <a:xfrm>
            <a:off x="3064669" y="1622612"/>
            <a:ext cx="6116505" cy="4312396"/>
            <a:chOff x="836023" y="1511570"/>
            <a:chExt cx="8345151" cy="484478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A6AC414-FD7C-4B52-93A3-8246922A4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023" y="1511570"/>
              <a:ext cx="7850777" cy="4844780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BD4B36C-FACD-4364-82D5-0BDF49B1FA9B}"/>
                </a:ext>
              </a:extLst>
            </p:cNvPr>
            <p:cNvGrpSpPr/>
            <p:nvPr/>
          </p:nvGrpSpPr>
          <p:grpSpPr>
            <a:xfrm>
              <a:off x="1187624" y="1621748"/>
              <a:ext cx="7993550" cy="3616744"/>
              <a:chOff x="1187624" y="1621748"/>
              <a:chExt cx="7993550" cy="3616744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F994059-3BCC-4296-A97C-2820F9B557C8}"/>
                  </a:ext>
                </a:extLst>
              </p:cNvPr>
              <p:cNvSpPr txBox="1"/>
              <p:nvPr/>
            </p:nvSpPr>
            <p:spPr>
              <a:xfrm>
                <a:off x="1187624" y="3795420"/>
                <a:ext cx="1994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紙コップ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66F5517-64EC-4685-9100-B500A607487F}"/>
                  </a:ext>
                </a:extLst>
              </p:cNvPr>
              <p:cNvSpPr txBox="1"/>
              <p:nvPr/>
            </p:nvSpPr>
            <p:spPr>
              <a:xfrm>
                <a:off x="5123953" y="4869160"/>
                <a:ext cx="1994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太陽電池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37B7372-E553-462B-A16A-546F7E573BE6}"/>
                  </a:ext>
                </a:extLst>
              </p:cNvPr>
              <p:cNvSpPr txBox="1"/>
              <p:nvPr/>
            </p:nvSpPr>
            <p:spPr>
              <a:xfrm>
                <a:off x="2915816" y="4869160"/>
                <a:ext cx="1994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モーター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4402507-775F-4FC0-B21D-7DC31C385A17}"/>
                  </a:ext>
                </a:extLst>
              </p:cNvPr>
              <p:cNvSpPr txBox="1"/>
              <p:nvPr/>
            </p:nvSpPr>
            <p:spPr>
              <a:xfrm>
                <a:off x="3913239" y="4309233"/>
                <a:ext cx="1994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ねりけし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77683DE-6B4A-4DE8-AFAD-EC7F85F8C870}"/>
                  </a:ext>
                </a:extLst>
              </p:cNvPr>
              <p:cNvSpPr txBox="1"/>
              <p:nvPr/>
            </p:nvSpPr>
            <p:spPr>
              <a:xfrm>
                <a:off x="4194474" y="4009113"/>
                <a:ext cx="2328474" cy="37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ピニオンギア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0029ACB-40FA-419C-B40B-FAB68B0A574F}"/>
                  </a:ext>
                </a:extLst>
              </p:cNvPr>
              <p:cNvSpPr txBox="1"/>
              <p:nvPr/>
            </p:nvSpPr>
            <p:spPr>
              <a:xfrm>
                <a:off x="5796136" y="2123564"/>
                <a:ext cx="2485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穴あけ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3D88F3-689D-4D00-9AD9-DB5DDF435C3A}"/>
                  </a:ext>
                </a:extLst>
              </p:cNvPr>
              <p:cNvSpPr txBox="1"/>
              <p:nvPr/>
            </p:nvSpPr>
            <p:spPr>
              <a:xfrm>
                <a:off x="6695918" y="1621748"/>
                <a:ext cx="2485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セロテープ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A733BF7-C24E-460C-A7B3-E0C9FE754031}"/>
                  </a:ext>
                </a:extLst>
              </p:cNvPr>
              <p:cNvSpPr txBox="1"/>
              <p:nvPr/>
            </p:nvSpPr>
            <p:spPr>
              <a:xfrm>
                <a:off x="1187624" y="3631104"/>
                <a:ext cx="795761" cy="266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かみ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3E76E3A-917D-4F17-B772-9D9B4856FA76}"/>
                  </a:ext>
                </a:extLst>
              </p:cNvPr>
              <p:cNvSpPr txBox="1"/>
              <p:nvPr/>
            </p:nvSpPr>
            <p:spPr>
              <a:xfrm>
                <a:off x="5143433" y="4706485"/>
                <a:ext cx="1741186" cy="27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 err="1"/>
                  <a:t>たいよ</a:t>
                </a:r>
                <a:r>
                  <a:rPr lang="ja-JP" altLang="en-US" sz="1100" dirty="0"/>
                  <a:t>うでんち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E46EC0A-1E7C-435F-97C9-8D1B299A6D7C}"/>
                  </a:ext>
                </a:extLst>
              </p:cNvPr>
              <p:cNvSpPr txBox="1"/>
              <p:nvPr/>
            </p:nvSpPr>
            <p:spPr>
              <a:xfrm>
                <a:off x="5796136" y="1969249"/>
                <a:ext cx="726814" cy="266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あな</a:t>
                </a:r>
              </a:p>
            </p:txBody>
          </p:sp>
        </p:grp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9A882E56-3983-48F6-9EFA-7C3DCCC61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5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94285-491C-40E3-AA99-5770A61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50" y="1253069"/>
            <a:ext cx="3768006" cy="37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6BB81-4156-4A17-8678-B61639BC0C86}"/>
              </a:ext>
            </a:extLst>
          </p:cNvPr>
          <p:cNvSpPr txBox="1"/>
          <p:nvPr/>
        </p:nvSpPr>
        <p:spPr>
          <a:xfrm>
            <a:off x="3559215" y="524911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3300"/>
                </a:solidFill>
              </a:rPr>
              <a:t>確認しよう</a:t>
            </a:r>
          </a:p>
        </p:txBody>
      </p:sp>
    </p:spTree>
    <p:extLst>
      <p:ext uri="{BB962C8B-B14F-4D97-AF65-F5344CB8AC3E}">
        <p14:creationId xmlns:p14="http://schemas.microsoft.com/office/powerpoint/2010/main" val="61974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lowchart: Document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32CBFD15-8B51-42E2-9166-7996F1237B9A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１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モーターにギアを</a:t>
            </a:r>
            <a:endParaRPr lang="en-US" altLang="ja-JP" sz="28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つける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C4EFDCB-157B-4E52-9CE3-B447CF814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707" y="382070"/>
            <a:ext cx="2232248" cy="21602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F15738-5596-4EF6-9362-333EE0B3F9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78489" y="307740"/>
            <a:ext cx="2160238" cy="23089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8E9F9D-065D-4B48-A12C-D1AD176F0D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2902" y="3246701"/>
            <a:ext cx="2073944" cy="21480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65F2634-1D73-48FA-BCFD-CC2BA10394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12296" y="3143704"/>
            <a:ext cx="3116606" cy="3224072"/>
          </a:xfrm>
          <a:prstGeom prst="rect">
            <a:avLst/>
          </a:prstGeom>
        </p:spPr>
      </p:pic>
      <p:sp>
        <p:nvSpPr>
          <p:cNvPr id="12" name="右矢印 8">
            <a:extLst>
              <a:ext uri="{FF2B5EF4-FFF2-40B4-BE49-F238E27FC236}">
                <a16:creationId xmlns:a16="http://schemas.microsoft.com/office/drawing/2014/main" id="{24B27F21-994D-45A6-98C3-A6A2638538DD}"/>
              </a:ext>
            </a:extLst>
          </p:cNvPr>
          <p:cNvSpPr/>
          <p:nvPr/>
        </p:nvSpPr>
        <p:spPr>
          <a:xfrm>
            <a:off x="5131255" y="1164840"/>
            <a:ext cx="874170" cy="59469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右矢印 9">
            <a:extLst>
              <a:ext uri="{FF2B5EF4-FFF2-40B4-BE49-F238E27FC236}">
                <a16:creationId xmlns:a16="http://schemas.microsoft.com/office/drawing/2014/main" id="{128F7C39-9671-4D89-9A6D-6B8DC6B2C844}"/>
              </a:ext>
            </a:extLst>
          </p:cNvPr>
          <p:cNvSpPr/>
          <p:nvPr/>
        </p:nvSpPr>
        <p:spPr>
          <a:xfrm rot="8238931">
            <a:off x="5054735" y="2572525"/>
            <a:ext cx="1027207" cy="59469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右矢印 10">
            <a:extLst>
              <a:ext uri="{FF2B5EF4-FFF2-40B4-BE49-F238E27FC236}">
                <a16:creationId xmlns:a16="http://schemas.microsoft.com/office/drawing/2014/main" id="{29FBC31C-FEC5-4AD4-A9B2-3D0467F7D9A8}"/>
              </a:ext>
            </a:extLst>
          </p:cNvPr>
          <p:cNvSpPr/>
          <p:nvPr/>
        </p:nvSpPr>
        <p:spPr>
          <a:xfrm>
            <a:off x="5131255" y="4279626"/>
            <a:ext cx="1027207" cy="59469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C6A803F-1192-412B-928D-F75BDE3D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8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lowchart: Document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32CBFD15-8B51-42E2-9166-7996F1237B9A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２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おもりの</a:t>
            </a:r>
            <a:endParaRPr lang="en-US" altLang="ja-JP" sz="28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ネリケシを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つける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FBF627-9F7A-4B2B-9C4B-A7589EC86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40692" y="461040"/>
            <a:ext cx="3977266" cy="54821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C6E17CA-6DF7-4D7D-9141-E8B2E6CC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BBEB882-2EB5-431E-A17E-F48E0E9934CA}"/>
              </a:ext>
            </a:extLst>
          </p:cNvPr>
          <p:cNvSpPr/>
          <p:nvPr/>
        </p:nvSpPr>
        <p:spPr>
          <a:xfrm>
            <a:off x="3373080" y="5560645"/>
            <a:ext cx="3567323" cy="9772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　　　　ネリケシ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0ACA4C4-7A87-4C92-ACC3-6BB8172761F0}"/>
              </a:ext>
            </a:extLst>
          </p:cNvPr>
          <p:cNvSpPr/>
          <p:nvPr/>
        </p:nvSpPr>
        <p:spPr>
          <a:xfrm>
            <a:off x="5688045" y="5992273"/>
            <a:ext cx="1252358" cy="5456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使う量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09476B3F-EC2A-462B-B48F-9350BA8D8C92}"/>
              </a:ext>
            </a:extLst>
          </p:cNvPr>
          <p:cNvSpPr/>
          <p:nvPr/>
        </p:nvSpPr>
        <p:spPr>
          <a:xfrm>
            <a:off x="7255824" y="3680701"/>
            <a:ext cx="1930482" cy="1130002"/>
          </a:xfrm>
          <a:prstGeom prst="wedgeEllipseCallout">
            <a:avLst>
              <a:gd name="adj1" fmla="val -68130"/>
              <a:gd name="adj2" fmla="val -4898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かたよって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つけよう。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748AC60B-DDEA-483D-85A6-1F7E54912738}"/>
              </a:ext>
            </a:extLst>
          </p:cNvPr>
          <p:cNvSpPr/>
          <p:nvPr/>
        </p:nvSpPr>
        <p:spPr>
          <a:xfrm>
            <a:off x="5402405" y="152662"/>
            <a:ext cx="1930482" cy="1130002"/>
          </a:xfrm>
          <a:prstGeom prst="wedgeEllipseCallout">
            <a:avLst>
              <a:gd name="adj1" fmla="val -31528"/>
              <a:gd name="adj2" fmla="val 1690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モーターと銀の軸にはつけない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94285-491C-40E3-AA99-5770A61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450" y="1253069"/>
            <a:ext cx="3768006" cy="37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6BB81-4156-4A17-8678-B61639BC0C86}"/>
              </a:ext>
            </a:extLst>
          </p:cNvPr>
          <p:cNvSpPr txBox="1"/>
          <p:nvPr/>
        </p:nvSpPr>
        <p:spPr>
          <a:xfrm>
            <a:off x="3211976" y="524911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3300"/>
                </a:solidFill>
              </a:rPr>
              <a:t>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215363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lowchart: Document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32CBFD15-8B51-42E2-9166-7996F1237B9A}"/>
              </a:ext>
            </a:extLst>
          </p:cNvPr>
          <p:cNvSpPr txBox="1">
            <a:spLocks/>
          </p:cNvSpPr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３　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紙コップに</a:t>
            </a:r>
            <a:r>
              <a:rPr lang="ja-JP" alt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あなを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>
                <a:solidFill>
                  <a:srgbClr val="FFFFFF"/>
                </a:solidFill>
              </a:rPr>
              <a:t>あける</a:t>
            </a:r>
            <a:endParaRPr lang="en-US" altLang="ja-JP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C5A6BF-1E7D-4958-84AB-565BA70285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1087" y="1132173"/>
            <a:ext cx="5479501" cy="486209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CF6C70-B011-4160-A48B-1F24699B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62FFAA7-BBD5-4FF7-8284-17092D7560DB}"/>
              </a:ext>
            </a:extLst>
          </p:cNvPr>
          <p:cNvSpPr/>
          <p:nvPr/>
        </p:nvSpPr>
        <p:spPr>
          <a:xfrm>
            <a:off x="628650" y="2925492"/>
            <a:ext cx="2707123" cy="1559976"/>
          </a:xfrm>
          <a:prstGeom prst="wedgeEllipseCallout">
            <a:avLst>
              <a:gd name="adj1" fmla="val -12766"/>
              <a:gd name="adj2" fmla="val 844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１：がびょう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２：竹</a:t>
            </a:r>
            <a:r>
              <a:rPr kumimoji="1" lang="ja-JP" altLang="en-US" dirty="0" err="1">
                <a:solidFill>
                  <a:schemeClr val="tx1"/>
                </a:solidFill>
              </a:rPr>
              <a:t>ぐ</a:t>
            </a:r>
            <a:r>
              <a:rPr kumimoji="1" lang="ja-JP" altLang="en-US" dirty="0">
                <a:solidFill>
                  <a:schemeClr val="tx1"/>
                </a:solidFill>
              </a:rPr>
              <a:t>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 err="1">
                <a:solidFill>
                  <a:schemeClr val="tx1"/>
                </a:solidFill>
              </a:rPr>
              <a:t>であなを</a:t>
            </a:r>
            <a:r>
              <a:rPr kumimoji="1" lang="ja-JP" altLang="en-US" dirty="0">
                <a:solidFill>
                  <a:schemeClr val="tx1"/>
                </a:solidFill>
              </a:rPr>
              <a:t>大きく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10">
            <a:extLst>
              <a:ext uri="{FF2B5EF4-FFF2-40B4-BE49-F238E27FC236}">
                <a16:creationId xmlns:a16="http://schemas.microsoft.com/office/drawing/2014/main" id="{7CDC4A6D-3BD0-4004-8A40-D99F493F9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43D86-1ED5-44E0-866F-ED11981064B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582706" y="1"/>
            <a:ext cx="2250248" cy="256390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bg1"/>
                </a:solidFill>
              </a:rPr>
              <a:t>４</a:t>
            </a:r>
            <a:br>
              <a:rPr lang="en-US" altLang="ja-JP" sz="2800" dirty="0">
                <a:solidFill>
                  <a:schemeClr val="bg1"/>
                </a:solidFill>
              </a:rPr>
            </a:br>
            <a:r>
              <a:rPr kumimoji="1" lang="ja-JP" altLang="en-US" sz="2800" dirty="0">
                <a:solidFill>
                  <a:schemeClr val="bg1"/>
                </a:solidFill>
              </a:rPr>
              <a:t>モーターの線を</a:t>
            </a:r>
            <a:br>
              <a:rPr kumimoji="1" lang="en-US" altLang="ja-JP" sz="2800" dirty="0">
                <a:solidFill>
                  <a:schemeClr val="bg1"/>
                </a:solidFill>
              </a:rPr>
            </a:br>
            <a:r>
              <a:rPr kumimoji="1" lang="ja-JP" altLang="en-US" sz="2800" dirty="0">
                <a:solidFill>
                  <a:schemeClr val="bg1"/>
                </a:solidFill>
              </a:rPr>
              <a:t>紙コップの中から上に通す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591" y="1281954"/>
            <a:ext cx="5588843" cy="46337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2854" y="725503"/>
            <a:ext cx="538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せん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54" y="1852613"/>
            <a:ext cx="538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とお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3ED98F-C988-483F-BAF0-29A022DB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02" y="4569216"/>
            <a:ext cx="1542217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3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380</Words>
  <Application>Microsoft Office PowerPoint</Application>
  <PresentationFormat>画面に合わせる (4:3)</PresentationFormat>
  <Paragraphs>119</Paragraphs>
  <Slides>22</Slides>
  <Notes>11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HGP創英角ﾎﾟｯﾌﾟ体</vt:lpstr>
      <vt:lpstr>HG丸ｺﾞｼｯｸM-PRO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太陽の光で動く  おもちゃを作ろう！</vt:lpstr>
      <vt:lpstr>家のなかで、 モーターを使っているものは なにがあるかな？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 モーターの線を 紙コップの中から上に通す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太陽の光で動く おもちゃを作ろう！</dc:title>
  <dc:creator>kcfca</dc:creator>
  <cp:lastModifiedBy>negishi t</cp:lastModifiedBy>
  <cp:revision>45</cp:revision>
  <cp:lastPrinted>2016-07-25T09:20:25Z</cp:lastPrinted>
  <dcterms:created xsi:type="dcterms:W3CDTF">2015-07-10T05:02:58Z</dcterms:created>
  <dcterms:modified xsi:type="dcterms:W3CDTF">2018-09-21T23:09:11Z</dcterms:modified>
</cp:coreProperties>
</file>