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65" r:id="rId12"/>
    <p:sldId id="27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94" autoAdjust="0"/>
  </p:normalViewPr>
  <p:slideViewPr>
    <p:cSldViewPr snapToGrid="0">
      <p:cViewPr varScale="1">
        <p:scale>
          <a:sx n="75" d="100"/>
          <a:sy n="75" d="100"/>
        </p:scale>
        <p:origin x="18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2018/2/20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a:solidFill>
                  <a:srgbClr val="0070C0"/>
                </a:solidFill>
                <a:latin typeface="Meiryo UI" panose="020B0604030504040204" pitchFamily="50" charset="-128"/>
                <a:ea typeface="Meiryo UI" panose="020B0604030504040204" pitchFamily="50" charset="-128"/>
              </a:rPr>
              <a:t>】</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・子どもを対象とした内容です。</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・地球温暖化の現状、原因、対策、パリ協定について、簡単に説明をしています。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70C0"/>
                </a:solidFill>
                <a:latin typeface="Meiryo UI" panose="020B0604030504040204" pitchFamily="50" charset="-128"/>
                <a:ea typeface="Meiryo UI" panose="020B0604030504040204" pitchFamily="50" charset="-128"/>
              </a:rPr>
              <a:t>・順番を入れ替えたり、スライドを追加する等は、各自の責・様々なイベントやプログラムの導入に使っていただくことを想定しています。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任において行ってください。なお、編集の際には出典の明記をお願い致します。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作成</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2018</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月）</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604-8417</a:t>
            </a:r>
            <a:r>
              <a:rPr kumimoji="1" lang="ja-JP" altLang="en-US" sz="1200" dirty="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a:solidFill>
                  <a:srgbClr val="0070C0"/>
                </a:solidFill>
                <a:latin typeface="Meiryo UI" panose="020B0604030504040204" pitchFamily="50" charset="-128"/>
                <a:ea typeface="Meiryo UI" panose="020B0604030504040204" pitchFamily="50" charset="-128"/>
              </a:rPr>
              <a:t>41</a:t>
            </a:r>
            <a:r>
              <a:rPr kumimoji="1" lang="ja-JP" altLang="en-US" sz="1200" dirty="0">
                <a:solidFill>
                  <a:srgbClr val="0070C0"/>
                </a:solidFill>
                <a:latin typeface="Meiryo UI" panose="020B0604030504040204" pitchFamily="50" charset="-128"/>
                <a:ea typeface="Meiryo UI" panose="020B0604030504040204" pitchFamily="50" charset="-128"/>
              </a:rPr>
              <a:t>番</a:t>
            </a:r>
            <a:r>
              <a:rPr kumimoji="1" lang="en-US" altLang="ja-JP" sz="1200" dirty="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TEL</a:t>
            </a:r>
            <a:r>
              <a:rPr kumimoji="1" lang="ja-JP" altLang="en-US" sz="1200" dirty="0">
                <a:solidFill>
                  <a:srgbClr val="0070C0"/>
                </a:solidFill>
                <a:latin typeface="Meiryo UI" panose="020B0604030504040204" pitchFamily="50" charset="-128"/>
                <a:ea typeface="Meiryo UI" panose="020B0604030504040204" pitchFamily="50" charset="-128"/>
              </a:rPr>
              <a:t>　　</a:t>
            </a:r>
            <a:r>
              <a:rPr kumimoji="1" lang="en-US" altLang="ja-JP" sz="1200" dirty="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FAX</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a:solidFill>
                  <a:srgbClr val="0070C0"/>
                </a:solidFill>
                <a:latin typeface="Meiryo UI" panose="020B0604030504040204" pitchFamily="50" charset="-128"/>
                <a:ea typeface="Meiryo UI" panose="020B0604030504040204" pitchFamily="50" charset="-128"/>
              </a:rPr>
              <a:t>Mail</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子どもにとっては、電気を使うと二酸化炭素が出るということが分かりにくい事があるようです。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電気を使っている場所ではなく、電気を作っている発電所で二酸化炭素が発生しているというイメージがしにくいようです。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そういう場合は、火力発電実験キットを使い、目の前でデモを行うとわかりやすいようです。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会場で火を使うことができない場合や、時間の都合があるときは、動画を見てもらうことも可能です。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インターネットに接続されていれば、下記の</a:t>
            </a:r>
            <a:r>
              <a:rPr kumimoji="1" lang="en-US" altLang="ja-JP" dirty="0"/>
              <a:t>URL</a:t>
            </a:r>
            <a:r>
              <a:rPr kumimoji="1" lang="ja-JP" altLang="en-US" dirty="0"/>
              <a:t>から動画を視聴することができます。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a:t>https://youtu.be/8sXROGgw7bU</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動画作成：京都府地球温暖化防止活動推進センター</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4D17A3C1-0FD0-1449-8799-2CF714526E8A}" type="slidenum">
              <a:rPr lang="en-US" altLang="ja-JP" smtClean="0"/>
              <a:pPr>
                <a:defRPr/>
              </a:pPr>
              <a:t>10</a:t>
            </a:fld>
            <a:endParaRPr lang="en-US" altLang="ja-JP" dirty="0"/>
          </a:p>
        </p:txBody>
      </p:sp>
    </p:spTree>
    <p:extLst>
      <p:ext uri="{BB962C8B-B14F-4D97-AF65-F5344CB8AC3E}">
        <p14:creationId xmlns:p14="http://schemas.microsoft.com/office/powerpoint/2010/main" val="421626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「次に、今後、どれぐらい気温が上がるのかについての予測を見てみましょう。このままだと、</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年頃には地球上の平均気温が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くらい上がってしまうと言われています（赤いグラフ）。しかし、これから地球温暖化対策を最大限しっかり取り組んだ場合、気温の上昇をある程度で安定させられる可能性もあります（青いグラフ）。」</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・世界の科学者（</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）は、温暖化の進行がより早く大きくなると、人間社会の適応の限界を超える可能性があること、また、効果的な対策を早い時期に行うことで、経済的な損失等も少なくてすむことを指摘しています。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296954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もしインターネットを使用することができる環境であれば、動画を活用することもできます。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YouTube</a:t>
            </a:r>
            <a:r>
              <a:rPr kumimoji="1" lang="ja-JP" altLang="en-US" dirty="0"/>
              <a:t>　環境省チャンネル「気候変動（地球温暖化）による気温の将来予測の比較」</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https://www.youtube.com/watch?v=4flssBmr1nE</a:t>
            </a:r>
          </a:p>
          <a:p>
            <a:endParaRPr kumimoji="1" lang="en-US" altLang="ja-JP" dirty="0"/>
          </a:p>
          <a:p>
            <a:r>
              <a:rPr kumimoji="1" lang="ja-JP" altLang="en-US" dirty="0"/>
              <a:t>・左側が、前スライドの青いグラフ（最大限の対策を行った場合のシュミレーション）、右側が赤いグラフ（現在程度の対策を行った場合のシュミレーション）です。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235891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「温暖化が進み気温が上がると、将来はどんなことが起こると言われているでしょうか？」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今までより雨が降らなくなって、とても乾燥してしまったり、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大きな台風や集中豪雨などの被害が増えたり、</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今までにないほど気温が上がる「猛暑」になったりなど、極端な気候になると言われています。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私たち人間の健康にも被害が出るようになる可能性があります。夏が暑すぎて熱中症になってしまう人が増えたり、今まで南の国にしかなかった病気が流行するようになったりすると言われています。また、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急な気候の変化や水不足のために、農作物が上手に育たなくなり、食べ物が足りない地域が多くなると言われています。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「つまり、地球温暖化問題は、多くの人間の命に関わる問題なのです。」</a:t>
            </a:r>
            <a:endParaRPr lang="en-US" altLang="ja-JP" sz="1200" dirty="0">
              <a:latin typeface="Meiryo UI" panose="020B0604030504040204" pitchFamily="50" charset="-128"/>
              <a:ea typeface="Meiryo UI" panose="020B0604030504040204" pitchFamily="50" charset="-128"/>
            </a:endParaRPr>
          </a:p>
          <a:p>
            <a:endParaRPr kumimoji="1" lang="en-US" altLang="ja-JP" dirty="0"/>
          </a:p>
          <a:p>
            <a:r>
              <a:rPr kumimoji="1" lang="en-US" altLang="ja-JP" dirty="0"/>
              <a:t>※</a:t>
            </a:r>
            <a:r>
              <a:rPr kumimoji="1" lang="ja-JP" altLang="en-US" dirty="0"/>
              <a:t>出典：環境省「地球温暖化パネル」</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18305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「では、今後気温の上昇を止めるためには、二酸化炭素などの温室効果ガスを出す量を、今よりどれだけ減らせばよいでしょう。</a:t>
            </a:r>
            <a:r>
              <a:rPr lang="en-US" altLang="ja-JP" sz="1200" dirty="0">
                <a:latin typeface="Meiryo UI" panose="020B0604030504040204" pitchFamily="50" charset="-128"/>
                <a:ea typeface="Meiryo UI" panose="020B0604030504040204" pitchFamily="50" charset="-128"/>
              </a:rPr>
              <a:t>『1  10%</a:t>
            </a:r>
            <a:r>
              <a:rPr lang="ja-JP" altLang="en-US" sz="1200" dirty="0">
                <a:latin typeface="Meiryo UI" panose="020B0604030504040204" pitchFamily="50" charset="-128"/>
                <a:ea typeface="Meiryo UI" panose="020B0604030504040204" pitchFamily="50" charset="-128"/>
              </a:rPr>
              <a:t>減らす</a:t>
            </a:r>
            <a:r>
              <a:rPr lang="en-US" altLang="ja-JP" sz="1200" dirty="0">
                <a:latin typeface="Meiryo UI" panose="020B0604030504040204" pitchFamily="50" charset="-128"/>
                <a:ea typeface="Meiryo UI" panose="020B0604030504040204" pitchFamily="50" charset="-128"/>
              </a:rPr>
              <a:t>』『2  50%</a:t>
            </a:r>
            <a:r>
              <a:rPr lang="ja-JP" altLang="en-US" sz="1200" dirty="0">
                <a:latin typeface="Meiryo UI" panose="020B0604030504040204" pitchFamily="50" charset="-128"/>
                <a:ea typeface="Meiryo UI" panose="020B0604030504040204" pitchFamily="50" charset="-128"/>
              </a:rPr>
              <a:t>減らす、つまり出す量を半分にする</a:t>
            </a:r>
            <a:r>
              <a:rPr lang="en-US" altLang="ja-JP" sz="1200" dirty="0">
                <a:latin typeface="Meiryo UI" panose="020B0604030504040204" pitchFamily="50" charset="-128"/>
                <a:ea typeface="Meiryo UI" panose="020B0604030504040204" pitchFamily="50" charset="-128"/>
              </a:rPr>
              <a:t>』『3  100</a:t>
            </a:r>
            <a:r>
              <a:rPr lang="ja-JP" altLang="en-US" sz="1200" dirty="0">
                <a:latin typeface="Meiryo UI" panose="020B0604030504040204" pitchFamily="50" charset="-128"/>
                <a:ea typeface="Meiryo UI" panose="020B0604030504040204" pitchFamily="50" charset="-128"/>
              </a:rPr>
              <a:t>％減らす、つまり出す量をゼロにする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37547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「答えは</a:t>
            </a:r>
            <a:r>
              <a:rPr lang="en-US" altLang="ja-JP" sz="1200" dirty="0">
                <a:latin typeface="Meiryo UI" panose="020B0604030504040204" pitchFamily="50" charset="-128"/>
                <a:ea typeface="Meiryo UI" panose="020B0604030504040204" pitchFamily="50" charset="-128"/>
              </a:rPr>
              <a:t>『3  100</a:t>
            </a:r>
            <a:r>
              <a:rPr lang="ja-JP" altLang="en-US" sz="1200" dirty="0">
                <a:latin typeface="Meiryo UI" panose="020B0604030504040204" pitchFamily="50" charset="-128"/>
                <a:ea typeface="Meiryo UI" panose="020B0604030504040204" pitchFamily="50" charset="-128"/>
              </a:rPr>
              <a:t>％減らす、つまり出す量をゼロにする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です。このまま出し続けると、</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年頃には産業革命の頃（</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世紀後半）から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ってしまう排出量に達してしまうと言われています（どうして産業革命の頃と比べるかというと、人間の活動が原因で二酸化炭素などの温室効果ガスが増えだしたのが、産業革命の頃からだから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「一刻も早く、温室効果ガスを出す量がゼロになるのを目指して取り組む必要があります。」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15</a:t>
            </a:fld>
            <a:endParaRPr kumimoji="1" lang="ja-JP" altLang="en-US"/>
          </a:p>
        </p:txBody>
      </p:sp>
    </p:spTree>
    <p:extLst>
      <p:ext uri="{BB962C8B-B14F-4D97-AF65-F5344CB8AC3E}">
        <p14:creationId xmlns:p14="http://schemas.microsoft.com/office/powerpoint/2010/main" val="78851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注</a:t>
            </a:r>
            <a:r>
              <a:rPr kumimoji="1" lang="en-US" altLang="ja-JP" dirty="0"/>
              <a:t>】</a:t>
            </a:r>
            <a:r>
              <a:rPr kumimoji="1" lang="ja-JP" altLang="en-US" dirty="0"/>
              <a:t>参加者の年齢層が高い場合のみ、このスライドを使用することをおすすめします。</a:t>
            </a:r>
            <a:endParaRPr kumimoji="1" lang="en-US" altLang="ja-JP" dirty="0"/>
          </a:p>
          <a:p>
            <a:endParaRPr kumimoji="1" lang="en-US" altLang="ja-JP" dirty="0"/>
          </a:p>
          <a:p>
            <a:r>
              <a:rPr kumimoji="1" lang="en-US" altLang="ja-JP" dirty="0"/>
              <a:t>【</a:t>
            </a:r>
            <a:r>
              <a:rPr kumimoji="1" lang="ja-JP" altLang="en-US" dirty="0"/>
              <a:t>声かけの例</a:t>
            </a:r>
            <a:r>
              <a:rPr kumimoji="1" lang="en-US" altLang="ja-JP" dirty="0"/>
              <a:t>】</a:t>
            </a:r>
          </a:p>
          <a:p>
            <a:r>
              <a:rPr kumimoji="1" lang="ja-JP" altLang="en-US" dirty="0"/>
              <a:t>「どうしてゼロなのかということを、もう少し詳しく見てみましょう。」</a:t>
            </a:r>
            <a:endParaRPr kumimoji="1" lang="en-US" altLang="ja-JP" dirty="0"/>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「どれくらい気温が上がるかは、人間が出す二酸化炭素などの総量（これまでに出してきた量＋これから出す量）によることがわかってきました。」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「二酸化炭素の総排出量が約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兆トンに達すると、産業革命以降の気温上昇が</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に達してしまうと予想されています。そして現在までに、わたしたち人間の活動によって</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兆トンが排出されています。今後もここ数年と同じ量の排出が続くと、だいたい</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兆トンに達してしまうと言われています。」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「今後気温の上昇を止めるためには、 総量をこれ以上増やさないようにしないといけません。だから、一刻も早く二酸化炭素を出す量を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にしなければならないのです。」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16</a:t>
            </a:fld>
            <a:endParaRPr kumimoji="1" lang="ja-JP" altLang="en-US"/>
          </a:p>
        </p:txBody>
      </p:sp>
    </p:spTree>
    <p:extLst>
      <p:ext uri="{BB962C8B-B14F-4D97-AF65-F5344CB8AC3E}">
        <p14:creationId xmlns:p14="http://schemas.microsoft.com/office/powerpoint/2010/main" val="32384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「地球温暖化の問題は、私たち日本だけの問題ではなく、地球上のすべての国の問題です。</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年、世界中の国々が集まってパリ協定という約束をつくりました。パリ協定では、地球の平均気温が産業革命の頃から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℃以上あがらないようにする、できれば上昇を</a:t>
            </a:r>
            <a:r>
              <a:rPr lang="en-US" altLang="ja-JP" sz="1200" dirty="0">
                <a:latin typeface="Meiryo UI" panose="020B0604030504040204" pitchFamily="50" charset="-128"/>
                <a:ea typeface="Meiryo UI" panose="020B0604030504040204" pitchFamily="50" charset="-128"/>
              </a:rPr>
              <a:t>1.5℃</a:t>
            </a:r>
            <a:r>
              <a:rPr lang="ja-JP" altLang="en-US" sz="1200" dirty="0" err="1">
                <a:latin typeface="Meiryo UI" panose="020B0604030504040204" pitchFamily="50" charset="-128"/>
                <a:ea typeface="Meiryo UI" panose="020B0604030504040204" pitchFamily="50" charset="-128"/>
              </a:rPr>
              <a:t>までに</a:t>
            </a:r>
            <a:r>
              <a:rPr lang="ja-JP" altLang="en-US" sz="1200" dirty="0">
                <a:latin typeface="Meiryo UI" panose="020B0604030504040204" pitchFamily="50" charset="-128"/>
                <a:ea typeface="Meiryo UI" panose="020B0604030504040204" pitchFamily="50" charset="-128"/>
              </a:rPr>
              <a:t>抑えること、そのためには今世紀後半（つまり</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年）には、二酸化炭素などの温室効果ガスを出さないようにする（実質ゼロにする</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）ということが合意されました。」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「すでに、いろいろな国が、この目標に向かって温暖化対策を進めています。また、日本も京都府も、</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年までに温室効果ガスの排出</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％削減を目指しています。」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実質ゼロとは：正確には、温室効果ガスの「人為的排出」と「人為的吸収」を均衡させることにより、実質ゼロにする」ということが合意されています。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写真：</a:t>
            </a:r>
            <a:r>
              <a:rPr kumimoji="1" lang="en-US" altLang="ja-JP" sz="1200" dirty="0">
                <a:latin typeface="Meiryo UI" panose="020B0604030504040204" pitchFamily="50" charset="-128"/>
                <a:ea typeface="Meiryo UI" panose="020B0604030504040204" pitchFamily="50" charset="-128"/>
              </a:rPr>
              <a:t>Photo by IISD/Kiara Worth(enb.iisd.org/climate/cop21/</a:t>
            </a:r>
            <a:r>
              <a:rPr kumimoji="1" lang="en-US" altLang="ja-JP" sz="1200" dirty="0" err="1">
                <a:latin typeface="Meiryo UI" panose="020B0604030504040204" pitchFamily="50" charset="-128"/>
                <a:ea typeface="Meiryo UI" panose="020B0604030504040204" pitchFamily="50" charset="-128"/>
              </a:rPr>
              <a:t>enb</a:t>
            </a:r>
            <a:r>
              <a:rPr kumimoji="1" lang="en-US" altLang="ja-JP" sz="1200" dirty="0">
                <a:latin typeface="Meiryo UI" panose="020B0604030504040204" pitchFamily="50" charset="-128"/>
                <a:ea typeface="Meiryo UI" panose="020B0604030504040204" pitchFamily="50" charset="-128"/>
              </a:rPr>
              <a:t>/12dec.html)</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17</a:t>
            </a:fld>
            <a:endParaRPr kumimoji="1" lang="ja-JP" altLang="en-US"/>
          </a:p>
        </p:txBody>
      </p:sp>
    </p:spTree>
    <p:extLst>
      <p:ext uri="{BB962C8B-B14F-4D97-AF65-F5344CB8AC3E}">
        <p14:creationId xmlns:p14="http://schemas.microsoft.com/office/powerpoint/2010/main" val="8170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「ところで、わたしたちが出す二酸化炭素の量を、実質ゼロにするのは、実際のところできると思いますか？　無理でしょうか？」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「無理なことではありません。まず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①エネルギーの使い過ぎを減らす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省エネ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をする</a:t>
            </a:r>
            <a:r>
              <a:rPr lang="en-US" altLang="ja-JP" sz="1200" dirty="0">
                <a:latin typeface="Meiryo UI" panose="020B0604030504040204" pitchFamily="50" charset="-128"/>
                <a:ea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そして必要なエネルギーは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②化石燃料を燃やすエネルギーではなく、二酸化炭素がほとんど出ない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を増やして使う</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この</a:t>
            </a:r>
            <a:r>
              <a:rPr lang="en-US" altLang="ja-JP" sz="1200" dirty="0">
                <a:latin typeface="Meiryo UI" panose="020B0604030504040204" pitchFamily="50" charset="-128"/>
                <a:ea typeface="Meiryo UI" panose="020B0604030504040204" pitchFamily="50" charset="-128"/>
              </a:rPr>
              <a:t>2</a:t>
            </a:r>
            <a:r>
              <a:rPr lang="ja-JP" altLang="en-US" sz="1200" dirty="0" err="1">
                <a:latin typeface="Meiryo UI" panose="020B0604030504040204" pitchFamily="50" charset="-128"/>
                <a:ea typeface="Meiryo UI" panose="020B0604030504040204" pitchFamily="50" charset="-128"/>
              </a:rPr>
              <a:t>つに</a:t>
            </a:r>
            <a:r>
              <a:rPr lang="ja-JP" altLang="en-US" sz="1200" dirty="0">
                <a:latin typeface="Meiryo UI" panose="020B0604030504040204" pitchFamily="50" charset="-128"/>
                <a:ea typeface="Meiryo UI" panose="020B0604030504040204" pitchFamily="50" charset="-128"/>
              </a:rPr>
              <a:t>本気で取り組めば、実質ゼロに大きく近づくことができます。」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「実質ゼロにするということは、決して電気を使わない昔の生活に逆戻りするわけではありません。」</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18</a:t>
            </a:fld>
            <a:endParaRPr kumimoji="1" lang="ja-JP" altLang="en-US"/>
          </a:p>
        </p:txBody>
      </p:sp>
    </p:spTree>
    <p:extLst>
      <p:ext uri="{BB962C8B-B14F-4D97-AF65-F5344CB8AC3E}">
        <p14:creationId xmlns:p14="http://schemas.microsoft.com/office/powerpoint/2010/main" val="144796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「これから、温暖化対策をしっかりとすることで、すてきな未来のまちを作っていくことができると思います。」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未来のまちは、太陽光発電所や風力発電所などがたくさんあって、建物は冬の暖房の熱が逃げない造りで、家や学校や工場の電気製品はすべて省エネタイプ。自転車が走りやすい道路で、電車やバスなどの公共交通も便利になり、自家用車を使わなくてもスムーズに移動ができ、二酸化炭素をあまり出さないエコカーも増えている。できるだけ家の近くでとれたお米や野菜などを食べれば、トラックで運ぶガソリンも減る。こんなまちなのかもしれませんね。」</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「ぜひこれからみなさんも、どんな温暖化対策をしたら、すてきな未来のまちを作ることができるのか、考えてみてください。」</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イラスト：京都府地球温暖化防止活動推進センター</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19</a:t>
            </a:fld>
            <a:endParaRPr kumimoji="1" lang="ja-JP" altLang="en-US"/>
          </a:p>
        </p:txBody>
      </p:sp>
    </p:spTree>
    <p:extLst>
      <p:ext uri="{BB962C8B-B14F-4D97-AF65-F5344CB8AC3E}">
        <p14:creationId xmlns:p14="http://schemas.microsoft.com/office/powerpoint/2010/main" val="59180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a:latin typeface="Meiryo UI" panose="020B0604030504040204" pitchFamily="50" charset="-128"/>
                <a:ea typeface="Meiryo UI" panose="020B0604030504040204" pitchFamily="50" charset="-128"/>
              </a:rPr>
              <a:t>「今日は、地球温暖化について、皆さんとクイズをしながら学びたいと思います。皆さんは地球温暖化とは何かを知っていますか？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よく知っている</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知らない</a:t>
            </a:r>
            <a:r>
              <a:rPr lang="en-US" altLang="ja-JP" sz="1200" dirty="0">
                <a:latin typeface="Meiryo UI" panose="020B0604030504040204" pitchFamily="50" charset="-128"/>
                <a:ea typeface="Meiryo UI" panose="020B0604030504040204" pitchFamily="50" charset="-128"/>
              </a:rPr>
              <a:t>』『3 </a:t>
            </a:r>
            <a:r>
              <a:rPr lang="ja-JP" altLang="en-US" sz="1200" dirty="0">
                <a:latin typeface="Meiryo UI" panose="020B0604030504040204" pitchFamily="50" charset="-128"/>
                <a:ea typeface="Meiryo UI" panose="020B0604030504040204" pitchFamily="50" charset="-128"/>
              </a:rPr>
              <a:t>聞いたことはある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endParaRPr lang="en-US" altLang="ja-JP" sz="1200" dirty="0">
              <a:latin typeface="Meiryo UI" panose="020B0604030504040204" pitchFamily="50" charset="-128"/>
              <a:ea typeface="Meiryo UI" panose="020B0604030504040204" pitchFamily="50" charset="-128"/>
            </a:endParaRPr>
          </a:p>
          <a:p>
            <a:pPr algn="just">
              <a:lnSpc>
                <a:spcPts val="3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・最初にスタッフの自己紹介や、当日の流れを説明した後、参加しやすい雰囲気づくりのため、クイズを行うと効果的です。</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・クイズに答える方法は「手を上げてもらう」「あらかじめ赤、青、黄の紙を配っておき、答えと思う色を上げてもらう」等があります。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挙手後、「よく知っている」と答えた参加者を当てて、説明してもらうと、参加度が高まります。正解した参加者には皆で拍手を送りましょう。間違っていたら「おしい！でも頑張って説明してくれました」等、前向きな声かけをしましょう。</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171810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「日本政府は平成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を合言葉に、地球温暖化を防ぐための国民運動を呼びかけて、勧めています。</a:t>
            </a:r>
            <a:r>
              <a:rPr lang="en-US" altLang="ja-JP" sz="1200" dirty="0">
                <a:latin typeface="Meiryo UI" panose="020B0604030504040204" pitchFamily="50" charset="-128"/>
                <a:ea typeface="Meiryo UI" panose="020B0604030504040204" pitchFamily="50" charset="-128"/>
              </a:rPr>
              <a:t> 『COOL CHOICE』</a:t>
            </a:r>
            <a:r>
              <a:rPr lang="ja-JP" altLang="en-US" sz="1200" dirty="0">
                <a:latin typeface="Meiryo UI" panose="020B0604030504040204" pitchFamily="50" charset="-128"/>
                <a:ea typeface="Meiryo UI" panose="020B0604030504040204" pitchFamily="50" charset="-128"/>
              </a:rPr>
              <a:t>とは、買うもの、乗りもの、食べもの、暮らし方を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かしこく選ぶ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ことです。」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例えば、再生可能エネルギーで暮らせる家に住むこと、省エネタイプの電気製品に買い替えること。小学生の皆さんは、リサイクルで作られた文房具や、ごみの少ないお菓子を選ぶことができますね。また、行けるところは自転車で行ったり、ご家族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車ではなくて電車で行こう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と提案することもできます。こうしたことはすべて</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「自分にできる</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は何か、考えてみましょう。そして、家や学校で一つずつ取り組んでみてください。温室効果ガス排出ゼロは、簡単ではありませんが、でもみんなで考えて作っていけば、きっと排出ゼロの暮らしやすい京都を実現できますよ。」</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」イメージキャラクター（「君野イマ」「君野ミライ」）の画像については、使用ガイドラインが制定されています。本スライド以外で使用する場合は、環境省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ホームページにて確認をしてから使用してください。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20</a:t>
            </a:fld>
            <a:endParaRPr kumimoji="1" lang="ja-JP" altLang="en-US"/>
          </a:p>
        </p:txBody>
      </p:sp>
    </p:spTree>
    <p:extLst>
      <p:ext uri="{BB962C8B-B14F-4D97-AF65-F5344CB8AC3E}">
        <p14:creationId xmlns:p14="http://schemas.microsoft.com/office/powerpoint/2010/main" val="415514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『COOL CHOICE</a:t>
            </a:r>
            <a:r>
              <a:rPr kumimoji="1" lang="ja-JP" altLang="en-US" dirty="0"/>
              <a:t>　地球温暖化防止 学習プログラム　スライド集</a:t>
            </a:r>
            <a:r>
              <a:rPr kumimoji="1" lang="en-US" altLang="ja-JP" dirty="0"/>
              <a:t>』</a:t>
            </a:r>
          </a:p>
          <a:p>
            <a:r>
              <a:rPr kumimoji="1" lang="ja-JP" altLang="en-US" dirty="0"/>
              <a:t>１ </a:t>
            </a:r>
            <a:r>
              <a:rPr kumimoji="1" lang="en-US" altLang="ja-JP" dirty="0"/>
              <a:t>【</a:t>
            </a:r>
            <a:r>
              <a:rPr kumimoji="1" lang="ja-JP" altLang="en-US" dirty="0"/>
              <a:t>子ども向け</a:t>
            </a:r>
            <a:r>
              <a:rPr kumimoji="1" lang="en-US" altLang="ja-JP" dirty="0"/>
              <a:t>】</a:t>
            </a:r>
            <a:r>
              <a:rPr kumimoji="1" lang="ja-JP" altLang="en-US" dirty="0"/>
              <a:t>地球温暖化問題について知ろう</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作成</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京都府地球温暖化防止活動推進センター</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このプログラムは、環境省平成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21</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「地球温暖化とは、地球上の気温が、昔と比べて上がってきていることを言います。」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72615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「では、昔と比べてどれだけ気温が上がったのかを見てみましょう。地球上の平均気温は、</a:t>
            </a:r>
            <a:r>
              <a:rPr lang="en-US" altLang="ja-JP" sz="1200" dirty="0">
                <a:latin typeface="Meiryo UI" panose="020B0604030504040204" pitchFamily="50" charset="-128"/>
                <a:ea typeface="Meiryo UI" panose="020B0604030504040204" pitchFamily="50" charset="-128"/>
              </a:rPr>
              <a:t>1880</a:t>
            </a:r>
            <a:r>
              <a:rPr lang="ja-JP" altLang="en-US" sz="1200" dirty="0">
                <a:latin typeface="Meiryo UI" panose="020B0604030504040204" pitchFamily="50" charset="-128"/>
                <a:ea typeface="Meiryo UI" panose="020B0604030504040204" pitchFamily="50" charset="-128"/>
              </a:rPr>
              <a:t>年（日本は明治時代）から</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年までの約</a:t>
            </a:r>
            <a:r>
              <a:rPr lang="en-US" altLang="ja-JP" sz="1200" dirty="0">
                <a:latin typeface="Meiryo UI" panose="020B0604030504040204" pitchFamily="50" charset="-128"/>
                <a:ea typeface="Meiryo UI" panose="020B0604030504040204" pitchFamily="50" charset="-128"/>
              </a:rPr>
              <a:t>130</a:t>
            </a:r>
            <a:r>
              <a:rPr lang="ja-JP" altLang="en-US" sz="1200" dirty="0">
                <a:latin typeface="Meiryo UI" panose="020B0604030504040204" pitchFamily="50" charset="-128"/>
                <a:ea typeface="Meiryo UI" panose="020B0604030504040204" pitchFamily="50" charset="-128"/>
              </a:rPr>
              <a:t>年間に、</a:t>
            </a:r>
            <a:r>
              <a:rPr lang="en-US" altLang="ja-JP" sz="1200" dirty="0">
                <a:latin typeface="Meiryo UI" panose="020B0604030504040204" pitchFamily="50" charset="-128"/>
                <a:ea typeface="Meiryo UI" panose="020B0604030504040204" pitchFamily="50" charset="-128"/>
              </a:rPr>
              <a:t>0.85</a:t>
            </a:r>
            <a:r>
              <a:rPr lang="ja-JP" altLang="en-US" sz="1200" dirty="0">
                <a:latin typeface="Meiryo UI" panose="020B0604030504040204" pitchFamily="50" charset="-128"/>
                <a:ea typeface="Meiryo UI" panose="020B0604030504040204" pitchFamily="50" charset="-128"/>
              </a:rPr>
              <a:t>℃上がっています。」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0.85</a:t>
            </a:r>
            <a:r>
              <a:rPr lang="ja-JP" altLang="en-US" sz="1200" dirty="0">
                <a:latin typeface="Meiryo UI" panose="020B0604030504040204" pitchFamily="50" charset="-128"/>
                <a:ea typeface="Meiryo UI" panose="020B0604030504040204" pitchFamily="50" charset="-128"/>
              </a:rPr>
              <a:t>℃なんてたいしたことないと思うかもしれませんが、実は大問題なのです。」</a:t>
            </a:r>
            <a:endParaRPr lang="en-US" altLang="ja-JP" sz="1200" dirty="0">
              <a:latin typeface="Meiryo UI" panose="020B0604030504040204" pitchFamily="50" charset="-128"/>
              <a:ea typeface="Meiryo UI" panose="020B0604030504040204" pitchFamily="50" charset="-128"/>
            </a:endParaRPr>
          </a:p>
          <a:p>
            <a:endParaRPr kumimoji="1" lang="en-US" altLang="ja-JP" dirty="0"/>
          </a:p>
          <a:p>
            <a:r>
              <a:rPr kumimoji="1" lang="en-US" altLang="ja-JP" dirty="0"/>
              <a:t>※</a:t>
            </a:r>
            <a:r>
              <a:rPr kumimoji="1" lang="ja-JP" altLang="en-US" dirty="0"/>
              <a:t>グラフ　気象庁のデータより</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301929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「いま実際に起こっていることで、温暖化の影響ではないかと思われることについて、見てみましょう。」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年に撮影された、スイスのアルプスにある氷河です（氷河とは、高い山の上にできる「氷の川」のことです）。奥のほうに氷河の先端があるのがわかりますか？　実は、</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年前の</a:t>
            </a:r>
            <a:r>
              <a:rPr lang="en-US" altLang="ja-JP" sz="1200" dirty="0">
                <a:latin typeface="Meiryo UI" panose="020B0604030504040204" pitchFamily="50" charset="-128"/>
                <a:ea typeface="Meiryo UI" panose="020B0604030504040204" pitchFamily="50" charset="-128"/>
              </a:rPr>
              <a:t>1970</a:t>
            </a:r>
            <a:r>
              <a:rPr lang="ja-JP" altLang="en-US" sz="1200" dirty="0">
                <a:latin typeface="Meiryo UI" panose="020B0604030504040204" pitchFamily="50" charset="-128"/>
                <a:ea typeface="Meiryo UI" panose="020B0604030504040204" pitchFamily="50" charset="-128"/>
              </a:rPr>
              <a:t>年は、右側の看板のところまで氷河がありました。</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年の間に氷が溶け、氷河が短くなったことがわかります。これは、地球温暖化の影響と言えるでしょう。」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「氷河が溶けたり崩壊することで、下流の地域に洪水が起こったりします。また氷河がなくなることで、下流の地域で水不足が起こる可能性もあります。」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55562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月に、京都府舞鶴市で撮影されました。この辺りの地域だけ突然の大雨が降り（局地的豪雨）、短い時間で道路が水につかってしまったのです。」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「一回一回の大雨の原因が、温暖化であると言い切ることはできません。しかし、日本では、こうした極端な大雨（日降水量</a:t>
            </a:r>
            <a:r>
              <a:rPr lang="en-US" altLang="ja-JP" sz="1200" dirty="0">
                <a:latin typeface="Meiryo UI" panose="020B0604030504040204" pitchFamily="50" charset="-128"/>
                <a:ea typeface="Meiryo UI" panose="020B0604030504040204" pitchFamily="50" charset="-128"/>
              </a:rPr>
              <a:t>400mm</a:t>
            </a:r>
            <a:r>
              <a:rPr lang="ja-JP" altLang="en-US" sz="1200" dirty="0">
                <a:latin typeface="Meiryo UI" panose="020B0604030504040204" pitchFamily="50" charset="-128"/>
                <a:ea typeface="Meiryo UI" panose="020B0604030504040204" pitchFamily="50" charset="-128"/>
              </a:rPr>
              <a:t>以上）の発生する回数が増える傾向にあります。」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150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419237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声かけの例</a:t>
            </a:r>
            <a:endParaRPr kumimoji="1" lang="en-US" altLang="ja-JP" dirty="0"/>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「では、どうして気温が上がって地球温暖化が起こっているのでしょうか？」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上の大気（空気）には、もともと温室効果ガスが含まれています。温室効果ガスは、植物を育てる温室（ビニールハウス）のように、光は通すけど熱は逃がしにくい性質を持っています（左図）。最近、この温室効果ガスが増えすぎて、熱が逃げにくくなったために、だんだん温かくなってきているのです（右図）。」</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・温室効果ガスがあることにより、地球の平均気温は約</a:t>
            </a:r>
            <a:r>
              <a:rPr lang="en-US" altLang="ja-JP" sz="1200" dirty="0">
                <a:solidFill>
                  <a:srgbClr val="0070C0"/>
                </a:solidFill>
                <a:latin typeface="Meiryo UI" panose="020B0604030504040204" pitchFamily="50" charset="-128"/>
                <a:ea typeface="Meiryo UI" panose="020B0604030504040204" pitchFamily="50" charset="-128"/>
              </a:rPr>
              <a:t>14℃</a:t>
            </a:r>
            <a:r>
              <a:rPr lang="ja-JP" altLang="en-US" sz="1200" dirty="0">
                <a:solidFill>
                  <a:srgbClr val="0070C0"/>
                </a:solidFill>
                <a:latin typeface="Meiryo UI" panose="020B0604030504040204" pitchFamily="50" charset="-128"/>
                <a:ea typeface="Meiryo UI" panose="020B0604030504040204" pitchFamily="50" charset="-128"/>
              </a:rPr>
              <a:t>に保たれています。もし温室効果ガスがなかった場合、地球の表面温度は氷点下</a:t>
            </a:r>
            <a:r>
              <a:rPr lang="en-US" altLang="ja-JP" sz="1200" dirty="0">
                <a:solidFill>
                  <a:srgbClr val="0070C0"/>
                </a:solidFill>
                <a:latin typeface="Meiryo UI" panose="020B0604030504040204" pitchFamily="50" charset="-128"/>
                <a:ea typeface="Meiryo UI" panose="020B0604030504040204" pitchFamily="50" charset="-128"/>
              </a:rPr>
              <a:t>19℃</a:t>
            </a:r>
            <a:r>
              <a:rPr lang="ja-JP" altLang="en-US" sz="1200" dirty="0">
                <a:solidFill>
                  <a:srgbClr val="0070C0"/>
                </a:solidFill>
                <a:latin typeface="Meiryo UI" panose="020B0604030504040204" pitchFamily="50" charset="-128"/>
                <a:ea typeface="Meiryo UI" panose="020B0604030504040204" pitchFamily="50" charset="-128"/>
              </a:rPr>
              <a:t>になると言われています。（気象庁ホームページより）</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図：京都府地球温暖化防止活動推進センターが作成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224070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注</a:t>
            </a:r>
            <a:r>
              <a:rPr kumimoji="1" lang="en-US" altLang="ja-JP" dirty="0"/>
              <a:t>】</a:t>
            </a:r>
            <a:r>
              <a:rPr kumimoji="1" lang="ja-JP" altLang="en-US" dirty="0"/>
              <a:t>参加者の年齢層が高い場合のみ、このスライドを使用することをおすすめします。</a:t>
            </a:r>
            <a:endParaRPr kumimoji="1" lang="en-US" altLang="ja-JP" dirty="0"/>
          </a:p>
          <a:p>
            <a:endParaRPr kumimoji="1" lang="en-US" altLang="ja-JP" dirty="0"/>
          </a:p>
          <a:p>
            <a:r>
              <a:rPr kumimoji="1" lang="en-US" altLang="ja-JP" dirty="0"/>
              <a:t>【</a:t>
            </a:r>
            <a:r>
              <a:rPr kumimoji="1" lang="ja-JP" altLang="en-US" dirty="0"/>
              <a:t>声かけの例</a:t>
            </a:r>
            <a:r>
              <a:rPr kumimoji="1" lang="en-US" altLang="ja-JP" dirty="0"/>
              <a:t>】</a:t>
            </a:r>
          </a:p>
          <a:p>
            <a:r>
              <a:rPr kumimoji="1" lang="ja-JP" altLang="en-US" dirty="0"/>
              <a:t>「今までにも地球には温室効果ガスがありましたが、いま、だんだん増えてきています。それはどうしてでしょうか？　実は、人間の活動によって、温室効果ガスが増えているのです。このグラフは、人間が出している温室効果ガスの内訳です。二酸化炭素が多いことがわかりますね。他にも、メタンやフロン類というものがありますが、名前を聞いたことがある人もいるかもしれませんね。」</a:t>
            </a:r>
            <a:endParaRPr kumimoji="1" lang="en-US" altLang="ja-JP" dirty="0"/>
          </a:p>
          <a:p>
            <a:endParaRPr kumimoji="1" lang="en-US" altLang="ja-JP" dirty="0"/>
          </a:p>
          <a:p>
            <a:pPr lvl="0" algn="l">
              <a:defRPr/>
            </a:pPr>
            <a:r>
              <a:rPr kumimoji="1" lang="en-US" altLang="ja-JP" dirty="0"/>
              <a:t>※</a:t>
            </a:r>
            <a:r>
              <a:rPr kumimoji="1" lang="ja-JP" altLang="en-US" dirty="0"/>
              <a:t>グラフ：</a:t>
            </a:r>
            <a:r>
              <a:rPr kumimoji="1" lang="ja-JP" altLang="en-US" sz="1200" dirty="0">
                <a:latin typeface="Meiryo UI" panose="020B0604030504040204" pitchFamily="50" charset="-128"/>
                <a:ea typeface="Meiryo UI" panose="020B0604030504040204" pitchFamily="50" charset="-128"/>
              </a:rPr>
              <a:t>出所</a:t>
            </a:r>
            <a:r>
              <a:rPr kumimoji="1" lang="en-US" altLang="ja-JP" sz="1200" dirty="0">
                <a:latin typeface="Meiryo UI" panose="020B0604030504040204" pitchFamily="50" charset="-128"/>
                <a:ea typeface="Meiryo UI" panose="020B0604030504040204" pitchFamily="50" charset="-128"/>
              </a:rPr>
              <a:t>) IPCC</a:t>
            </a:r>
            <a:r>
              <a:rPr kumimoji="1" lang="ja-JP" altLang="en-US" sz="1200" dirty="0">
                <a:latin typeface="Meiryo UI" panose="020B0604030504040204" pitchFamily="50" charset="-128"/>
                <a:ea typeface="Meiryo UI" panose="020B0604030504040204" pitchFamily="50" charset="-128"/>
              </a:rPr>
              <a:t>第</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次評価報告書より作成</a:t>
            </a:r>
          </a:p>
          <a:p>
            <a:pPr lvl="0" algn="l">
              <a:defRPr/>
            </a:pPr>
            <a:r>
              <a:rPr kumimoji="1" lang="ja-JP" altLang="en-US" sz="1200" dirty="0">
                <a:latin typeface="Meiryo UI" panose="020B0604030504040204" pitchFamily="50" charset="-128"/>
                <a:ea typeface="Meiryo UI" panose="020B0604030504040204" pitchFamily="50" charset="-128"/>
              </a:rPr>
              <a:t>全国地球温暖化防止活動推進センターウェブサイト（</a:t>
            </a:r>
            <a:r>
              <a:rPr kumimoji="1" lang="en-US" altLang="ja-JP" sz="1200" dirty="0">
                <a:latin typeface="Meiryo UI" panose="020B0604030504040204" pitchFamily="50" charset="-128"/>
                <a:ea typeface="Meiryo UI" panose="020B0604030504040204" pitchFamily="50" charset="-128"/>
              </a:rPr>
              <a:t>http://www.jccca.org/</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65887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「人間が出す温室効果ガスの中で、最も温暖化に影響を与えているのは二酸化炭素（</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）です。では、二酸化炭素は何をしたら出てくるのでしょうか？」</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「二酸化炭素は、ものが燃えるときに出ます。例えば、皆さんの家や学校で電気を使うと、火力発電所で石油・石炭・天然ガスなどの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化石燃料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が燃やされて、二酸化炭素が出ます。また車を動かすと、化石燃料であるガソリンが燃やされて、二酸化炭素が出ます。それから、ものを捨てるとごみになり、ごみ焼却場で燃やされて二酸化炭素が出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「地球温暖化問題と、わたしたちの暮らしはつながっているのです。」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ja-JP" altLang="en-US"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00000"/>
              </a:lnSpc>
              <a:spcBef>
                <a:spcPts val="1500"/>
              </a:spcBef>
            </a:pPr>
            <a:r>
              <a:rPr lang="ja-JP" altLang="en-US" sz="1200" dirty="0">
                <a:solidFill>
                  <a:srgbClr val="0070C0"/>
                </a:solidFill>
                <a:latin typeface="Meiryo UI" panose="020B0604030504040204" pitchFamily="50" charset="-128"/>
                <a:ea typeface="Meiryo UI" panose="020B0604030504040204" pitchFamily="50" charset="-128"/>
              </a:rPr>
              <a:t>・人や動物の呼気から出てくる二酸化炭素は温暖化の原因にはなりません。空気中の二酸化炭素を光合成により植物が取り入れ、その植物を動物が食べ、その一部が息を吐く時に二酸化炭素として出てきます。空気中の二酸化炭素がまた空気中に戻るだけなので、息をしても二酸化炭素は増えません。</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イラスト：京都府地球温暖化防止活動推進センターが作成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21012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2018/2/20</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8" name="正方形/長方形 7">
            <a:extLst>
              <a:ext uri="{FF2B5EF4-FFF2-40B4-BE49-F238E27FC236}">
                <a16:creationId xmlns:a16="http://schemas.microsoft.com/office/drawing/2014/main" id="{19BE9EA8-B209-4925-AEC9-55FEA765A79F}"/>
              </a:ext>
            </a:extLst>
          </p:cNvPr>
          <p:cNvSpPr>
            <a:spLocks noChangeAspect="1"/>
          </p:cNvSpPr>
          <p:nvPr userDrawn="1"/>
        </p:nvSpPr>
        <p:spPr bwMode="auto">
          <a:xfrm>
            <a:off x="344609" y="307339"/>
            <a:ext cx="1080000" cy="108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pic>
        <p:nvPicPr>
          <p:cNvPr id="4" name="図 8">
            <a:extLst>
              <a:ext uri="{FF2B5EF4-FFF2-40B4-BE49-F238E27FC236}">
                <a16:creationId xmlns:a16="http://schemas.microsoft.com/office/drawing/2014/main"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スライド集</a:t>
            </a:r>
            <a:endParaRPr kumimoji="1" lang="en-US" altLang="ja-JP" sz="2000" dirty="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11607BB4-06C6-4384-B637-4BC56DECB9A8}"/>
              </a:ext>
            </a:extLst>
          </p:cNvPr>
          <p:cNvSpPr txBox="1"/>
          <p:nvPr/>
        </p:nvSpPr>
        <p:spPr>
          <a:xfrm>
            <a:off x="-77490" y="2918055"/>
            <a:ext cx="9144000" cy="1015663"/>
          </a:xfrm>
          <a:prstGeom prst="rect">
            <a:avLst/>
          </a:prstGeom>
          <a:noFill/>
        </p:spPr>
        <p:txBody>
          <a:bodyPr wrap="square">
            <a:spAutoFit/>
          </a:bodyPr>
          <a:lstStyle/>
          <a:p>
            <a:pPr algn="ctr">
              <a:defRPr/>
            </a:pPr>
            <a:r>
              <a:rPr kumimoji="1" lang="ja-JP" altLang="en-US" sz="6000" b="1" dirty="0">
                <a:latin typeface="Meiryo UI" panose="020B0604030504040204" pitchFamily="50" charset="-128"/>
                <a:ea typeface="Meiryo UI" panose="020B0604030504040204" pitchFamily="50" charset="-128"/>
              </a:rPr>
              <a:t>１</a:t>
            </a:r>
            <a:r>
              <a:rPr kumimoji="1" lang="ja-JP" altLang="en-US" sz="3600" b="1"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子ども向け</a:t>
            </a:r>
            <a:r>
              <a:rPr kumimoji="1" lang="en-US" altLang="ja-JP" sz="3200"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地球温暖化問題について知ろう</a:t>
            </a:r>
            <a:endParaRPr kumimoji="1" lang="en-US" altLang="ja-JP" sz="3600" b="1" dirty="0">
              <a:latin typeface="Meiryo UI" panose="020B0604030504040204" pitchFamily="50" charset="-128"/>
              <a:ea typeface="Meiryo UI" panose="020B0604030504040204" pitchFamily="50" charset="-128"/>
            </a:endParaRPr>
          </a:p>
        </p:txBody>
      </p:sp>
      <p:pic>
        <p:nvPicPr>
          <p:cNvPr id="16" name="図 10">
            <a:extLst>
              <a:ext uri="{FF2B5EF4-FFF2-40B4-BE49-F238E27FC236}">
                <a16:creationId xmlns:a16="http://schemas.microsoft.com/office/drawing/2014/main" id="{56E7D586-FA03-475D-914C-3A4F57BFEA1F}"/>
              </a:ext>
            </a:extLst>
          </p:cNvPr>
          <p:cNvPicPr>
            <a:picLocks noChangeAspect="1"/>
          </p:cNvPicPr>
          <p:nvPr/>
        </p:nvPicPr>
        <p:blipFill>
          <a:blip r:embed="rId4" cstate="print"/>
          <a:srcRect/>
          <a:stretch>
            <a:fillRect/>
          </a:stretch>
        </p:blipFill>
        <p:spPr bwMode="auto">
          <a:xfrm>
            <a:off x="3379968" y="4035261"/>
            <a:ext cx="2229084" cy="2183922"/>
          </a:xfrm>
          <a:prstGeom prst="rect">
            <a:avLst/>
          </a:prstGeom>
          <a:noFill/>
          <a:ln w="9525">
            <a:noFill/>
            <a:miter lim="800000"/>
            <a:headEnd/>
            <a:tailEnd/>
          </a:ln>
        </p:spPr>
      </p:pic>
      <p:pic>
        <p:nvPicPr>
          <p:cNvPr id="17" name="図 6" descr="温度計（高い）.png">
            <a:extLst>
              <a:ext uri="{FF2B5EF4-FFF2-40B4-BE49-F238E27FC236}">
                <a16:creationId xmlns:a16="http://schemas.microsoft.com/office/drawing/2014/main" id="{FFAD8D89-DBB2-42F4-AA07-51E1BF8010F8}"/>
              </a:ext>
            </a:extLst>
          </p:cNvPr>
          <p:cNvPicPr>
            <a:picLocks noChangeAspect="1"/>
          </p:cNvPicPr>
          <p:nvPr/>
        </p:nvPicPr>
        <p:blipFill>
          <a:blip r:embed="rId5" cstate="print"/>
          <a:srcRect/>
          <a:stretch>
            <a:fillRect/>
          </a:stretch>
        </p:blipFill>
        <p:spPr bwMode="auto">
          <a:xfrm rot="1247234">
            <a:off x="5729106" y="4146077"/>
            <a:ext cx="561773" cy="1147591"/>
          </a:xfrm>
          <a:prstGeom prst="rect">
            <a:avLst/>
          </a:prstGeom>
          <a:noFill/>
          <a:ln w="9525">
            <a:noFill/>
            <a:miter lim="800000"/>
            <a:headEnd/>
            <a:tailEnd/>
          </a:ln>
        </p:spPr>
      </p:pic>
    </p:spTree>
    <p:extLst>
      <p:ext uri="{BB962C8B-B14F-4D97-AF65-F5344CB8AC3E}">
        <p14:creationId xmlns:p14="http://schemas.microsoft.com/office/powerpoint/2010/main" val="77603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電気を作るときに二酸化炭素が出る</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3031267" y="373651"/>
            <a:ext cx="571469" cy="31387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つく</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772376"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でんき</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7566691" y="355364"/>
            <a:ext cx="62633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5506243" y="361459"/>
            <a:ext cx="1274064"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にさん</a:t>
            </a:r>
            <a:r>
              <a:rPr lang="ja-JP" altLang="en-US" sz="1400" dirty="0">
                <a:latin typeface="Meiryo UI" panose="020B0604030504040204" pitchFamily="50" charset="-128"/>
                <a:ea typeface="Meiryo UI" panose="020B0604030504040204" pitchFamily="50" charset="-128"/>
              </a:rPr>
              <a:t>かたんそ</a:t>
            </a:r>
            <a:endParaRPr kumimoji="1" lang="en-US" altLang="ja-JP" sz="14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EF387CA-0784-4528-909B-BBA8933C5530}"/>
              </a:ext>
            </a:extLst>
          </p:cNvPr>
          <p:cNvPicPr>
            <a:picLocks noChangeAspect="1"/>
          </p:cNvPicPr>
          <p:nvPr/>
        </p:nvPicPr>
        <p:blipFill>
          <a:blip r:embed="rId3"/>
          <a:stretch>
            <a:fillRect/>
          </a:stretch>
        </p:blipFill>
        <p:spPr>
          <a:xfrm>
            <a:off x="722878" y="1676961"/>
            <a:ext cx="8024159" cy="4546039"/>
          </a:xfrm>
          <a:prstGeom prst="rect">
            <a:avLst/>
          </a:prstGeom>
        </p:spPr>
      </p:pic>
    </p:spTree>
    <p:extLst>
      <p:ext uri="{BB962C8B-B14F-4D97-AF65-F5344CB8AC3E}">
        <p14:creationId xmlns:p14="http://schemas.microsoft.com/office/powerpoint/2010/main" val="28395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5" y="2594021"/>
            <a:ext cx="6181001" cy="3939832"/>
          </a:xfrm>
          <a:prstGeom prst="rect">
            <a:avLst/>
          </a:prstGeom>
        </p:spPr>
      </p:pic>
      <p:sp>
        <p:nvSpPr>
          <p:cNvPr id="7" name="テキスト ボックス 6"/>
          <p:cNvSpPr txBox="1"/>
          <p:nvPr/>
        </p:nvSpPr>
        <p:spPr>
          <a:xfrm>
            <a:off x="308235" y="1860567"/>
            <a:ext cx="6400800" cy="584775"/>
          </a:xfrm>
          <a:prstGeom prst="rect">
            <a:avLst/>
          </a:prstGeom>
          <a:no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世界の平均気温の将来予測</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1986</a:t>
            </a:r>
            <a:r>
              <a:rPr kumimoji="1" lang="ja-JP" altLang="en-US" sz="1200" dirty="0">
                <a:latin typeface="Meiryo UI" panose="020B0604030504040204" pitchFamily="50" charset="-128"/>
                <a:ea typeface="Meiryo UI" panose="020B0604030504040204" pitchFamily="50" charset="-128"/>
              </a:rPr>
              <a:t>年から</a:t>
            </a:r>
            <a:r>
              <a:rPr kumimoji="1" lang="en-US" altLang="ja-JP" sz="1200" dirty="0">
                <a:latin typeface="Meiryo UI" panose="020B0604030504040204" pitchFamily="50" charset="-128"/>
                <a:ea typeface="Meiryo UI" panose="020B0604030504040204" pitchFamily="50" charset="-128"/>
              </a:rPr>
              <a:t>2005</a:t>
            </a:r>
            <a:r>
              <a:rPr kumimoji="1" lang="ja-JP" altLang="en-US" sz="1200" dirty="0">
                <a:latin typeface="Meiryo UI" panose="020B0604030504040204" pitchFamily="50" charset="-128"/>
                <a:ea typeface="Meiryo UI" panose="020B0604030504040204" pitchFamily="50" charset="-128"/>
              </a:rPr>
              <a:t>年の</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年の平均からの気温上昇）</a:t>
            </a:r>
          </a:p>
        </p:txBody>
      </p:sp>
      <p:sp>
        <p:nvSpPr>
          <p:cNvPr id="8" name="テキスト ボックス 7"/>
          <p:cNvSpPr txBox="1"/>
          <p:nvPr/>
        </p:nvSpPr>
        <p:spPr>
          <a:xfrm>
            <a:off x="669808" y="6338394"/>
            <a:ext cx="2495550"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次評価報告書を基に作図</a:t>
            </a:r>
          </a:p>
        </p:txBody>
      </p:sp>
      <p:sp>
        <p:nvSpPr>
          <p:cNvPr id="11" name="角丸四角形 10"/>
          <p:cNvSpPr/>
          <p:nvPr/>
        </p:nvSpPr>
        <p:spPr>
          <a:xfrm>
            <a:off x="1112323" y="2588738"/>
            <a:ext cx="2937332" cy="968191"/>
          </a:xfrm>
          <a:prstGeom prst="roundRect">
            <a:avLst/>
          </a:prstGeom>
          <a:solidFill>
            <a:srgbClr val="FFCCCC"/>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63498" y="2841588"/>
            <a:ext cx="2804160" cy="502382"/>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今くらいの対策を続けた場合</a:t>
            </a:r>
          </a:p>
        </p:txBody>
      </p:sp>
      <p:sp>
        <p:nvSpPr>
          <p:cNvPr id="17" name="角丸四角形 16"/>
          <p:cNvSpPr/>
          <p:nvPr/>
        </p:nvSpPr>
        <p:spPr>
          <a:xfrm>
            <a:off x="1119010" y="3742900"/>
            <a:ext cx="2937332" cy="968191"/>
          </a:xfrm>
          <a:prstGeom prst="roundRect">
            <a:avLst/>
          </a:prstGeom>
          <a:solidFill>
            <a:srgbClr val="CCECFF"/>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65860" y="3953412"/>
            <a:ext cx="2835416" cy="584775"/>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せいいっぱいの対策を行った場合</a:t>
            </a:r>
            <a:endParaRPr kumimoji="1" lang="en-US" altLang="ja-JP" sz="1600" dirty="0">
              <a:latin typeface="Meiryo UI" panose="020B0604030504040204" pitchFamily="50" charset="-128"/>
              <a:ea typeface="Meiryo UI" panose="020B0604030504040204" pitchFamily="50" charset="-128"/>
            </a:endParaRPr>
          </a:p>
        </p:txBody>
      </p:sp>
      <p:cxnSp>
        <p:nvCxnSpPr>
          <p:cNvPr id="19" name="直線矢印コネクタ 18"/>
          <p:cNvCxnSpPr>
            <a:stCxn id="11" idx="3"/>
          </p:cNvCxnSpPr>
          <p:nvPr/>
        </p:nvCxnSpPr>
        <p:spPr>
          <a:xfrm>
            <a:off x="4049655" y="3072834"/>
            <a:ext cx="1592580" cy="11541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048126" y="4538187"/>
            <a:ext cx="1493453" cy="904525"/>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p:nvPr/>
        </p:nvSpPr>
        <p:spPr>
          <a:xfrm>
            <a:off x="6739515" y="1853727"/>
            <a:ext cx="2191513" cy="2090978"/>
          </a:xfrm>
          <a:prstGeom prst="wedgeRoundRectCallout">
            <a:avLst>
              <a:gd name="adj1" fmla="val -59551"/>
              <a:gd name="adj2" fmla="val 42652"/>
              <a:gd name="adj3" fmla="val 1666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2078532"/>
            <a:ext cx="2417064" cy="1785104"/>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このままだと</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約</a:t>
            </a:r>
            <a:r>
              <a:rPr kumimoji="1" lang="en-US" altLang="ja-JP" sz="4400" b="1" dirty="0">
                <a:latin typeface="Meiryo UI" panose="020B0604030504040204" pitchFamily="50" charset="-128"/>
                <a:ea typeface="Meiryo UI" panose="020B0604030504040204" pitchFamily="50" charset="-128"/>
              </a:rPr>
              <a:t>4</a:t>
            </a:r>
            <a:r>
              <a:rPr kumimoji="1" lang="ja-JP" altLang="en-US" sz="4400" b="1" dirty="0">
                <a:latin typeface="Meiryo UI" panose="020B0604030504040204" pitchFamily="50" charset="-128"/>
                <a:ea typeface="Meiryo UI" panose="020B0604030504040204" pitchFamily="50" charset="-128"/>
              </a:rPr>
              <a:t>℃</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2081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2100</a:t>
            </a:r>
            <a:r>
              <a:rPr kumimoji="1" lang="ja-JP" altLang="en-US" sz="1400" dirty="0">
                <a:latin typeface="Meiryo UI" panose="020B0604030504040204" pitchFamily="50" charset="-128"/>
                <a:ea typeface="Meiryo UI" panose="020B0604030504040204" pitchFamily="50" charset="-128"/>
              </a:rPr>
              <a:t>年平均）</a:t>
            </a:r>
          </a:p>
        </p:txBody>
      </p:sp>
      <p:sp>
        <p:nvSpPr>
          <p:cNvPr id="22" name="角丸四角形吹き出し 21"/>
          <p:cNvSpPr/>
          <p:nvPr/>
        </p:nvSpPr>
        <p:spPr>
          <a:xfrm>
            <a:off x="6739515" y="4268466"/>
            <a:ext cx="2191513" cy="2090978"/>
          </a:xfrm>
          <a:prstGeom prst="wedgeRoundRectCallout">
            <a:avLst>
              <a:gd name="adj1" fmla="val -59865"/>
              <a:gd name="adj2" fmla="val 9443"/>
              <a:gd name="adj3" fmla="val 16667"/>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4352540"/>
            <a:ext cx="2417064" cy="1938992"/>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最大限の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対策をしたら</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平均気温を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安定させられる</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可能性が。</a:t>
            </a:r>
            <a:endParaRPr kumimoji="1" lang="en-US" altLang="ja-JP" sz="2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1615834" y="1701280"/>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せかい</a:t>
            </a:r>
            <a:endParaRPr kumimoji="1"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2586964" y="1675522"/>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へい</a:t>
            </a:r>
            <a:r>
              <a:rPr kumimoji="1" lang="ja-JP" altLang="en-US" sz="1200" dirty="0">
                <a:latin typeface="Meiryo UI" panose="020B0604030504040204" pitchFamily="50" charset="-128"/>
                <a:ea typeface="Meiryo UI" panose="020B0604030504040204" pitchFamily="50" charset="-128"/>
              </a:rPr>
              <a:t>きんきおん</a:t>
            </a:r>
            <a:endParaRPr kumimoji="1"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3795212" y="1679739"/>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しょうらいよそく</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1055744" y="2857636"/>
            <a:ext cx="624486"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いま</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1846997" y="2844757"/>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たい</a:t>
            </a:r>
            <a:r>
              <a:rPr kumimoji="1" lang="ja-JP" altLang="en-US" sz="1100" dirty="0">
                <a:latin typeface="Meiryo UI" panose="020B0604030504040204" pitchFamily="50" charset="-128"/>
                <a:ea typeface="Meiryo UI" panose="020B0604030504040204" pitchFamily="50" charset="-128"/>
              </a:rPr>
              <a:t>さく</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2264682" y="2843156"/>
            <a:ext cx="845787"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つづ</a:t>
            </a:r>
            <a:endParaRPr kumimoji="1" lang="en-US" altLang="ja-JP" sz="11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7081961" y="3034772"/>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じょうしょう</a:t>
            </a:r>
            <a:endParaRPr kumimoji="1" lang="en-US" altLang="ja-JP" sz="10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244097" y="3950195"/>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たい</a:t>
            </a:r>
            <a:r>
              <a:rPr kumimoji="1" lang="ja-JP" altLang="en-US" sz="1100" dirty="0">
                <a:latin typeface="Meiryo UI" panose="020B0604030504040204" pitchFamily="50" charset="-128"/>
                <a:ea typeface="Meiryo UI" panose="020B0604030504040204" pitchFamily="50" charset="-128"/>
              </a:rPr>
              <a:t>さく</a:t>
            </a:r>
            <a:endParaRPr kumimoji="1" lang="en-US" altLang="ja-JP" sz="11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2705591" y="3948048"/>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おこな</a:t>
            </a:r>
            <a:endParaRPr kumimoji="1" lang="en-US" altLang="ja-JP" sz="11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2976546" y="3955478"/>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ばあい</a:t>
            </a:r>
            <a:endParaRPr kumimoji="1" lang="en-US" altLang="ja-JP" sz="11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2649170" y="2848043"/>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ばあい</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6632213" y="2385026"/>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やく</a:t>
            </a:r>
            <a:endParaRPr kumimoji="1" lang="en-US" altLang="ja-JP" sz="1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7080375" y="4254648"/>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さいだいげん</a:t>
            </a:r>
            <a:endParaRPr kumimoji="1" lang="en-US" altLang="ja-JP" sz="1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これからどれだけ気温が上がる？</a:t>
            </a: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5061235"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BE5D3F99-17E6-4D82-AD1B-C56A0FAC7100}"/>
              </a:ext>
            </a:extLst>
          </p:cNvPr>
          <p:cNvSpPr txBox="1"/>
          <p:nvPr/>
        </p:nvSpPr>
        <p:spPr>
          <a:xfrm>
            <a:off x="6195091"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799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これからどれだけ気温が上がる？</a:t>
            </a:r>
          </a:p>
        </p:txBody>
      </p:sp>
      <p:pic>
        <p:nvPicPr>
          <p:cNvPr id="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760" y="1697609"/>
            <a:ext cx="7413481" cy="461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51C865D0-91DA-429A-8853-60B8C0DD730B}"/>
              </a:ext>
            </a:extLst>
          </p:cNvPr>
          <p:cNvSpPr txBox="1"/>
          <p:nvPr/>
        </p:nvSpPr>
        <p:spPr>
          <a:xfrm>
            <a:off x="6927484" y="6309360"/>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5061235"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6195091"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73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3715E87-5C5B-4C67-967B-8D18A1174AA5}"/>
              </a:ext>
            </a:extLst>
          </p:cNvPr>
          <p:cNvSpPr/>
          <p:nvPr/>
        </p:nvSpPr>
        <p:spPr>
          <a:xfrm>
            <a:off x="1151944" y="3696770"/>
            <a:ext cx="800219"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乾燥</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5" name="正方形/長方形 24">
            <a:extLst>
              <a:ext uri="{FF2B5EF4-FFF2-40B4-BE49-F238E27FC236}">
                <a16:creationId xmlns:a16="http://schemas.microsoft.com/office/drawing/2014/main" id="{C4C35EF7-170F-45E9-A4C5-FB0A65BD6B9C}"/>
              </a:ext>
            </a:extLst>
          </p:cNvPr>
          <p:cNvSpPr/>
          <p:nvPr/>
        </p:nvSpPr>
        <p:spPr>
          <a:xfrm>
            <a:off x="6824586" y="5341741"/>
            <a:ext cx="1415772" cy="646331"/>
          </a:xfrm>
          <a:prstGeom prst="rect">
            <a:avLst/>
          </a:prstGeom>
        </p:spPr>
        <p:txBody>
          <a:bodyPr wrap="none">
            <a:spAutoFit/>
          </a:bodyPr>
          <a:lstStyle/>
          <a:p>
            <a:pPr marL="279400" indent="-279400">
              <a:lnSpc>
                <a:spcPct val="150000"/>
              </a:lnSpc>
            </a:pPr>
            <a:r>
              <a:rPr lang="ja-JP" altLang="en-US" sz="2400" dirty="0">
                <a:latin typeface="Meiryo UI" panose="020B0604030504040204" pitchFamily="50" charset="-128"/>
                <a:ea typeface="Meiryo UI" panose="020B0604030504040204" pitchFamily="50" charset="-128"/>
                <a:cs typeface="A-OTF 新ゴ Pro B"/>
              </a:rPr>
              <a:t>食糧不足</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7" name="テキスト ボックス 6"/>
          <p:cNvSpPr txBox="1"/>
          <p:nvPr/>
        </p:nvSpPr>
        <p:spPr>
          <a:xfrm>
            <a:off x="983533" y="6177475"/>
            <a:ext cx="1073480" cy="461665"/>
          </a:xfrm>
          <a:prstGeom prst="rect">
            <a:avLst/>
          </a:prstGeom>
          <a:noFill/>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cs typeface="A-OTF 新ゴ Pro B"/>
              </a:rPr>
              <a:t>大雨</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60" y="1880106"/>
            <a:ext cx="2438189" cy="190361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62" y="4269610"/>
            <a:ext cx="2381279" cy="185757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979" y="1871130"/>
            <a:ext cx="2412281" cy="18905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700" y="4017313"/>
            <a:ext cx="2286000" cy="2286000"/>
          </a:xfrm>
          <a:prstGeom prst="rect">
            <a:avLst/>
          </a:prstGeom>
        </p:spPr>
      </p:pic>
      <p:sp>
        <p:nvSpPr>
          <p:cNvPr id="18" name="正方形/長方形 17">
            <a:extLst>
              <a:ext uri="{FF2B5EF4-FFF2-40B4-BE49-F238E27FC236}">
                <a16:creationId xmlns:a16="http://schemas.microsoft.com/office/drawing/2014/main" id="{B3715E87-5C5B-4C67-967B-8D18A1174AA5}"/>
              </a:ext>
            </a:extLst>
          </p:cNvPr>
          <p:cNvSpPr/>
          <p:nvPr/>
        </p:nvSpPr>
        <p:spPr>
          <a:xfrm>
            <a:off x="3966007" y="3659720"/>
            <a:ext cx="800220"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猛暑</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0" name="正方形/長方形 19">
            <a:extLst>
              <a:ext uri="{FF2B5EF4-FFF2-40B4-BE49-F238E27FC236}">
                <a16:creationId xmlns:a16="http://schemas.microsoft.com/office/drawing/2014/main" id="{B3715E87-5C5B-4C67-967B-8D18A1174AA5}"/>
              </a:ext>
            </a:extLst>
          </p:cNvPr>
          <p:cNvSpPr/>
          <p:nvPr/>
        </p:nvSpPr>
        <p:spPr>
          <a:xfrm>
            <a:off x="3154653" y="6026709"/>
            <a:ext cx="2642070" cy="646331"/>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熱中症・熱帯病など</a:t>
            </a:r>
            <a:endParaRPr lang="en-US" altLang="ja-JP" sz="2400" dirty="0">
              <a:latin typeface="Meiryo UI" panose="020B0604030504040204" pitchFamily="50" charset="-128"/>
              <a:ea typeface="Meiryo UI" panose="020B0604030504040204" pitchFamily="50" charset="-128"/>
              <a:cs typeface="A-OTF 新ゴ Pro B"/>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946" y="2558823"/>
            <a:ext cx="2950974" cy="2950974"/>
          </a:xfrm>
          <a:prstGeom prst="rect">
            <a:avLst/>
          </a:prstGeom>
        </p:spPr>
      </p:pic>
      <p:sp>
        <p:nvSpPr>
          <p:cNvPr id="15" name="テキスト ボックス 14">
            <a:extLst>
              <a:ext uri="{FF2B5EF4-FFF2-40B4-BE49-F238E27FC236}">
                <a16:creationId xmlns:a16="http://schemas.microsoft.com/office/drawing/2014/main" id="{BE5D3F99-17E6-4D82-AD1B-C56A0FAC7100}"/>
              </a:ext>
            </a:extLst>
          </p:cNvPr>
          <p:cNvSpPr txBox="1"/>
          <p:nvPr/>
        </p:nvSpPr>
        <p:spPr>
          <a:xfrm>
            <a:off x="6595219" y="6498955"/>
            <a:ext cx="22897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出典：環境省「地球温暖化パネル」</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1139641" y="3645575"/>
            <a:ext cx="824824"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かんそう</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059234" y="6034238"/>
            <a:ext cx="896103"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おおあめ</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3605890" y="3624465"/>
            <a:ext cx="1468938"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もうし</a:t>
            </a:r>
            <a:r>
              <a:rPr kumimoji="1" lang="ja-JP" altLang="en-US" sz="1200" dirty="0" err="1">
                <a:latin typeface="Meiryo UI" panose="020B0604030504040204" pitchFamily="50" charset="-128"/>
                <a:ea typeface="Meiryo UI" panose="020B0604030504040204" pitchFamily="50" charset="-128"/>
              </a:rPr>
              <a:t>ょ</a:t>
            </a:r>
            <a:endParaRPr kumimoji="1" lang="en-US" altLang="ja-JP" sz="12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3024430" y="5984254"/>
            <a:ext cx="1368983" cy="281068"/>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ねっちゅうしょう</a:t>
            </a:r>
            <a:endParaRPr kumimoji="1"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4120737" y="5979099"/>
            <a:ext cx="1288211" cy="275525"/>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ねった</a:t>
            </a:r>
            <a:r>
              <a:rPr kumimoji="1" lang="ja-JP" altLang="en-US" sz="1200" dirty="0" err="1">
                <a:latin typeface="Meiryo UI" panose="020B0604030504040204" pitchFamily="50" charset="-128"/>
                <a:ea typeface="Meiryo UI" panose="020B0604030504040204" pitchFamily="50" charset="-128"/>
              </a:rPr>
              <a:t>いびょう</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6530305" y="5271435"/>
            <a:ext cx="1802323"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しょくりょ</a:t>
            </a:r>
            <a:r>
              <a:rPr kumimoji="1" lang="ja-JP" altLang="en-US" sz="1200" dirty="0">
                <a:latin typeface="Meiryo UI" panose="020B0604030504040204" pitchFamily="50" charset="-128"/>
                <a:ea typeface="Meiryo UI" panose="020B0604030504040204" pitchFamily="50" charset="-128"/>
              </a:rPr>
              <a:t>うぶそく</a:t>
            </a:r>
            <a:endParaRPr kumimoji="1" lang="en-US" altLang="ja-JP" sz="12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normAutofit/>
          </a:bodyPr>
          <a:lstStyle/>
          <a:p>
            <a:r>
              <a:rPr kumimoji="1" lang="ja-JP" altLang="en-US" sz="3500" dirty="0"/>
              <a:t>気温が上がると、どんなことが起こる？</a:t>
            </a: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1641379"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2775235"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6780307"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639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39EF64-504C-43E2-BFA2-CBB9059E6538}"/>
              </a:ext>
            </a:extLst>
          </p:cNvPr>
          <p:cNvSpPr txBox="1">
            <a:spLocks noChangeArrowheads="1"/>
          </p:cNvSpPr>
          <p:nvPr/>
        </p:nvSpPr>
        <p:spPr bwMode="auto">
          <a:xfrm>
            <a:off x="1552883" y="3900455"/>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rPr>
              <a:t>減らす</a:t>
            </a:r>
            <a:endParaRPr kumimoji="1" lang="en-US" altLang="ja-JP" sz="3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C8F9123-8876-4C88-A63B-8364BBC52263}"/>
              </a:ext>
            </a:extLst>
          </p:cNvPr>
          <p:cNvSpPr txBox="1">
            <a:spLocks noChangeArrowheads="1"/>
          </p:cNvSpPr>
          <p:nvPr/>
        </p:nvSpPr>
        <p:spPr bwMode="auto">
          <a:xfrm>
            <a:off x="1552882" y="4848196"/>
            <a:ext cx="6630997" cy="1200329"/>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50%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（出す量を半分にする）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7186849-575D-4A9F-89CF-95EFA5CD0DF2}"/>
              </a:ext>
            </a:extLst>
          </p:cNvPr>
          <p:cNvSpPr txBox="1">
            <a:spLocks noChangeArrowheads="1"/>
          </p:cNvSpPr>
          <p:nvPr/>
        </p:nvSpPr>
        <p:spPr bwMode="auto">
          <a:xfrm>
            <a:off x="1552883" y="5768505"/>
            <a:ext cx="6731581"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（出す量をゼロにする）</a:t>
            </a:r>
            <a:endParaRPr kumimoji="1" lang="en-US" altLang="ja-JP" sz="2400" dirty="0">
              <a:latin typeface="Meiryo UI" panose="020B0604030504040204" pitchFamily="50" charset="-128"/>
              <a:ea typeface="Meiryo UI" panose="020B0604030504040204" pitchFamily="50" charset="-128"/>
            </a:endParaRPr>
          </a:p>
        </p:txBody>
      </p:sp>
      <p:sp>
        <p:nvSpPr>
          <p:cNvPr id="11" name="テキスト ボックス 6"/>
          <p:cNvSpPr txBox="1">
            <a:spLocks noChangeArrowheads="1"/>
          </p:cNvSpPr>
          <p:nvPr/>
        </p:nvSpPr>
        <p:spPr bwMode="auto">
          <a:xfrm>
            <a:off x="339985" y="1984072"/>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気温上昇を止めるためには、温室効果ガス（主に二酸化炭素）を出す量を、今よりどれだけ減らせばいい？</a:t>
            </a:r>
            <a:endParaRPr kumimoji="1" lang="en-US" altLang="ja-JP" sz="2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402749" y="1933427"/>
            <a:ext cx="160635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1830435" y="195316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400968" y="1940287"/>
            <a:ext cx="1227042"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6462457" y="195139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おも</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7429129" y="193367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にさんか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314227" y="25921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たん</a:t>
            </a:r>
            <a:r>
              <a:rPr kumimoji="1" lang="ja-JP" altLang="en-US" sz="1400" dirty="0" err="1">
                <a:latin typeface="Meiryo UI" panose="020B0604030504040204" pitchFamily="50" charset="-128"/>
                <a:ea typeface="Meiryo UI" panose="020B0604030504040204" pitchFamily="50" charset="-128"/>
              </a:rPr>
              <a:t>そ</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462729"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2136397"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2980729" y="260417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いま</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4939258" y="26255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3481320" y="3760630"/>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3487395" y="472006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3765134" y="564037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4875404" y="483597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5127418" y="575562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5434787" y="483614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11691" y="575445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6114959" y="482693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はんぶん</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pPr algn="l"/>
            <a:r>
              <a:rPr kumimoji="1" lang="en-US" altLang="ja-JP" dirty="0"/>
              <a:t>【</a:t>
            </a:r>
            <a:r>
              <a:rPr kumimoji="1" lang="ja-JP" altLang="en-US" dirty="0"/>
              <a:t>クイズ</a:t>
            </a:r>
            <a:r>
              <a:rPr kumimoji="1" lang="en-US" altLang="ja-JP" dirty="0"/>
              <a:t>】</a:t>
            </a:r>
            <a:br>
              <a:rPr kumimoji="1" lang="en-US" altLang="ja-JP" dirty="0"/>
            </a:br>
            <a:r>
              <a:rPr kumimoji="1" lang="ja-JP" altLang="en-US" dirty="0"/>
              <a:t>どれだけ減らせば温暖化を防げる？</a:t>
            </a: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4951507" y="593107"/>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903251" y="59310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6219475" y="59920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ふせ</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783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7186849-575D-4A9F-89CF-95EFA5CD0DF2}"/>
              </a:ext>
            </a:extLst>
          </p:cNvPr>
          <p:cNvSpPr txBox="1">
            <a:spLocks noChangeArrowheads="1"/>
          </p:cNvSpPr>
          <p:nvPr/>
        </p:nvSpPr>
        <p:spPr bwMode="auto">
          <a:xfrm>
            <a:off x="1552883" y="5768505"/>
            <a:ext cx="6731581"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（出す量をゼロにする）</a:t>
            </a:r>
            <a:endParaRPr kumimoji="1" lang="en-US" altLang="ja-JP" sz="2400" dirty="0">
              <a:latin typeface="Meiryo UI" panose="020B0604030504040204" pitchFamily="50" charset="-128"/>
              <a:ea typeface="Meiryo UI" panose="020B0604030504040204" pitchFamily="50" charset="-128"/>
            </a:endParaRPr>
          </a:p>
        </p:txBody>
      </p:sp>
      <p:sp>
        <p:nvSpPr>
          <p:cNvPr id="11" name="テキスト ボックス 6"/>
          <p:cNvSpPr txBox="1">
            <a:spLocks noChangeArrowheads="1"/>
          </p:cNvSpPr>
          <p:nvPr/>
        </p:nvSpPr>
        <p:spPr bwMode="auto">
          <a:xfrm>
            <a:off x="339985" y="1984072"/>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気温上昇を止めるためには、温室効果ガス（主に二酸化炭素）を出す量を、今よりどれだけ減らせばいい？</a:t>
            </a:r>
            <a:endParaRPr kumimoji="1" lang="en-US" altLang="ja-JP" sz="2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402749" y="1933427"/>
            <a:ext cx="160635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1830435" y="195316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400968" y="1940287"/>
            <a:ext cx="1227042"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6462457" y="195139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おも</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7429129" y="193367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にさんか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314227" y="25921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たん</a:t>
            </a:r>
            <a:r>
              <a:rPr kumimoji="1" lang="ja-JP" altLang="en-US" sz="1400" dirty="0" err="1">
                <a:latin typeface="Meiryo UI" panose="020B0604030504040204" pitchFamily="50" charset="-128"/>
                <a:ea typeface="Meiryo UI" panose="020B0604030504040204" pitchFamily="50" charset="-128"/>
              </a:rPr>
              <a:t>そ</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462729"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2136397"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2980729" y="260417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いま</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4939258" y="26255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3765134" y="564037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5127418" y="575562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11691" y="575445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pPr algn="l"/>
            <a:r>
              <a:rPr kumimoji="1" lang="en-US" altLang="ja-JP" dirty="0"/>
              <a:t>【</a:t>
            </a:r>
            <a:r>
              <a:rPr lang="ja-JP" altLang="en-US" dirty="0"/>
              <a:t>こたえ</a:t>
            </a:r>
            <a:r>
              <a:rPr kumimoji="1" lang="en-US" altLang="ja-JP" dirty="0"/>
              <a:t>】</a:t>
            </a:r>
            <a:br>
              <a:rPr kumimoji="1" lang="en-US" altLang="ja-JP" dirty="0"/>
            </a:br>
            <a:r>
              <a:rPr kumimoji="1" lang="ja-JP" altLang="en-US" dirty="0"/>
              <a:t>どれだけ減らせば温暖化を防げる？</a:t>
            </a: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4951507" y="593107"/>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903251" y="59310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6219475" y="59920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ふせ</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879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58" y="2960458"/>
            <a:ext cx="5224546" cy="3548134"/>
          </a:xfrm>
          <a:prstGeom prst="rect">
            <a:avLst/>
          </a:prstGeom>
        </p:spPr>
      </p:pic>
      <p:sp>
        <p:nvSpPr>
          <p:cNvPr id="8" name="テキスト ボックス 7"/>
          <p:cNvSpPr txBox="1"/>
          <p:nvPr/>
        </p:nvSpPr>
        <p:spPr>
          <a:xfrm>
            <a:off x="5489722" y="3026868"/>
            <a:ext cx="3264408" cy="707886"/>
          </a:xfrm>
          <a:prstGeom prst="rect">
            <a:avLst/>
          </a:prstGeom>
          <a:solidFill>
            <a:srgbClr val="FFCCCC"/>
          </a:solid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総排出量 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兆トンで</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気温</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a:t>
            </a:r>
          </a:p>
        </p:txBody>
      </p:sp>
      <p:sp>
        <p:nvSpPr>
          <p:cNvPr id="11" name="テキスト ボックス 10"/>
          <p:cNvSpPr txBox="1"/>
          <p:nvPr/>
        </p:nvSpPr>
        <p:spPr>
          <a:xfrm>
            <a:off x="389870" y="1917217"/>
            <a:ext cx="8077474" cy="1077218"/>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温室効果ガス（主に二酸化炭素）を出す量を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000" b="1" dirty="0">
                <a:solidFill>
                  <a:srgbClr val="C00000"/>
                </a:solidFill>
                <a:latin typeface="Meiryo UI" panose="020B0604030504040204" pitchFamily="50" charset="-128"/>
                <a:ea typeface="Meiryo UI" panose="020B0604030504040204" pitchFamily="50" charset="-128"/>
              </a:rPr>
              <a:t>「ゼロ」 </a:t>
            </a:r>
            <a:r>
              <a:rPr kumimoji="1" lang="ja-JP" altLang="en-US" sz="2400" dirty="0">
                <a:latin typeface="Meiryo UI" panose="020B0604030504040204" pitchFamily="50" charset="-128"/>
                <a:ea typeface="Meiryo UI" panose="020B0604030504040204" pitchFamily="50" charset="-128"/>
              </a:rPr>
              <a:t>にしなければ、温暖化を防げない！</a:t>
            </a:r>
          </a:p>
        </p:txBody>
      </p:sp>
      <p:sp>
        <p:nvSpPr>
          <p:cNvPr id="15" name="テキスト ボックス 14"/>
          <p:cNvSpPr txBox="1"/>
          <p:nvPr/>
        </p:nvSpPr>
        <p:spPr>
          <a:xfrm>
            <a:off x="5480578" y="3840676"/>
            <a:ext cx="3264408" cy="400110"/>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すでに約</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兆トン出してしまった</a:t>
            </a:r>
            <a:endParaRPr kumimoji="1" lang="en-US" altLang="ja-JP"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89722" y="4350593"/>
            <a:ext cx="3264408" cy="1015663"/>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このまま出し続けると、</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年頃に約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兆トンになる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℃上昇してしまう）</a:t>
            </a:r>
            <a:endParaRPr kumimoji="1" lang="en-US" altLang="ja-JP" sz="2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142417" y="6023189"/>
            <a:ext cx="220179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a:t>
            </a:r>
            <a:endParaRPr kumimoji="1" lang="en-US" altLang="ja-JP" sz="1050" dirty="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を基に作成</a:t>
            </a:r>
            <a:endParaRPr kumimoji="1" lang="en-US" altLang="ja-JP"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80578" y="5476063"/>
            <a:ext cx="3264408" cy="707886"/>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一刻も早く、出す量を</a:t>
            </a:r>
            <a:r>
              <a:rPr kumimoji="1" lang="ja-JP" altLang="en-US" sz="2000" b="1" dirty="0">
                <a:solidFill>
                  <a:srgbClr val="C00000"/>
                </a:solidFill>
                <a:latin typeface="Meiryo UI" panose="020B0604030504040204" pitchFamily="50" charset="-128"/>
                <a:ea typeface="Meiryo UI" panose="020B0604030504040204" pitchFamily="50" charset="-128"/>
              </a:rPr>
              <a:t>「ゼロ」</a:t>
            </a:r>
            <a:endParaRPr kumimoji="1" lang="en-US" altLang="ja-JP" sz="2000" b="1" dirty="0">
              <a:solidFill>
                <a:srgbClr val="C00000"/>
              </a:solidFill>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にしないと間に合わない！</a:t>
            </a:r>
            <a:endParaRPr kumimoji="1" lang="en-US" altLang="ja-JP" sz="2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normAutofit fontScale="90000"/>
          </a:bodyPr>
          <a:lstStyle/>
          <a:p>
            <a:r>
              <a:rPr kumimoji="1" lang="ja-JP" altLang="en-US" dirty="0"/>
              <a:t>どれぐらい気温が上がるかは、</a:t>
            </a:r>
            <a:br>
              <a:rPr kumimoji="1" lang="en-US" altLang="ja-JP" dirty="0"/>
            </a:br>
            <a:r>
              <a:rPr kumimoji="1" lang="ja-JP" altLang="en-US" dirty="0"/>
              <a:t>人間が出す二酸化炭素などの量による</a:t>
            </a:r>
          </a:p>
        </p:txBody>
      </p:sp>
    </p:spTree>
    <p:extLst>
      <p:ext uri="{BB962C8B-B14F-4D97-AF65-F5344CB8AC3E}">
        <p14:creationId xmlns:p14="http://schemas.microsoft.com/office/powerpoint/2010/main" val="37384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 y="2156460"/>
            <a:ext cx="6095683" cy="4063789"/>
          </a:xfrm>
          <a:prstGeom prst="rect">
            <a:avLst/>
          </a:prstGeom>
        </p:spPr>
      </p:pic>
      <p:sp>
        <p:nvSpPr>
          <p:cNvPr id="5" name="角丸四角形吹き出し 4"/>
          <p:cNvSpPr/>
          <p:nvPr/>
        </p:nvSpPr>
        <p:spPr>
          <a:xfrm>
            <a:off x="6827521" y="4278376"/>
            <a:ext cx="2080260" cy="2121916"/>
          </a:xfrm>
          <a:prstGeom prst="wedgeRoundRectCallout">
            <a:avLst>
              <a:gd name="adj1" fmla="val -68260"/>
              <a:gd name="adj2" fmla="val -20969"/>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061180" y="4423156"/>
            <a:ext cx="1612942" cy="1938992"/>
          </a:xfrm>
          <a:prstGeom prst="rect">
            <a:avLst/>
          </a:prstGeom>
          <a:noFill/>
        </p:spPr>
        <p:txBody>
          <a:bodyPr wrap="none" rtlCol="0">
            <a:spAutoFit/>
          </a:bodyPr>
          <a:lstStyle/>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温室効果ガス</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排出量を</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実質ゼロに</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しよう！</a:t>
            </a:r>
          </a:p>
        </p:txBody>
      </p:sp>
      <p:sp>
        <p:nvSpPr>
          <p:cNvPr id="8" name="テキスト ボックス 7"/>
          <p:cNvSpPr txBox="1"/>
          <p:nvPr/>
        </p:nvSpPr>
        <p:spPr>
          <a:xfrm>
            <a:off x="6677683" y="1996440"/>
            <a:ext cx="2324100" cy="2169825"/>
          </a:xfrm>
          <a:prstGeom prst="rect">
            <a:avLst/>
          </a:prstGeom>
          <a:noFill/>
        </p:spPr>
        <p:txBody>
          <a:bodyPr wrap="square" rtlCol="0">
            <a:spAutoFit/>
          </a:bodyPr>
          <a:lstStyle/>
          <a:p>
            <a:pPr algn="ctr">
              <a:lnSpc>
                <a:spcPct val="150000"/>
              </a:lnSpc>
            </a:pPr>
            <a:r>
              <a:rPr kumimoji="1" lang="en-US" altLang="ja-JP" dirty="0">
                <a:latin typeface="Meiryo UI" panose="020B0604030504040204" pitchFamily="50" charset="-128"/>
                <a:ea typeface="Meiryo UI" panose="020B0604030504040204" pitchFamily="50" charset="-128"/>
              </a:rPr>
              <a:t>2015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世界中の国が参加し</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フランス・パリで決まった</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温暖化防止の</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国際的ルール</a:t>
            </a: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719360" y="6214543"/>
            <a:ext cx="4926138" cy="253916"/>
          </a:xfrm>
          <a:prstGeom prst="rect">
            <a:avLst/>
          </a:prstGeom>
          <a:noFill/>
        </p:spPr>
        <p:txBody>
          <a:bodyPr wrap="square" rtlCol="0">
            <a:spAutoFit/>
          </a:bodyPr>
          <a:lstStyle/>
          <a:p>
            <a:pPr lvl="0">
              <a:defRPr/>
            </a:pPr>
            <a:r>
              <a:rPr kumimoji="1" lang="en-US" altLang="ja-JP" sz="1050" dirty="0">
                <a:latin typeface="Meiryo UI" panose="020B0604030504040204" pitchFamily="50" charset="-128"/>
                <a:ea typeface="Meiryo UI" panose="020B0604030504040204" pitchFamily="50" charset="-128"/>
              </a:rPr>
              <a:t>Photo by IISD/Kiara Worth(enb.iisd.org/climate/cop21/</a:t>
            </a:r>
            <a:r>
              <a:rPr kumimoji="1" lang="en-US" altLang="ja-JP" sz="1050" dirty="0" err="1">
                <a:latin typeface="Meiryo UI" panose="020B0604030504040204" pitchFamily="50" charset="-128"/>
                <a:ea typeface="Meiryo UI" panose="020B0604030504040204" pitchFamily="50" charset="-128"/>
              </a:rPr>
              <a:t>enb</a:t>
            </a:r>
            <a:r>
              <a:rPr kumimoji="1" lang="en-US" altLang="ja-JP" sz="1050" dirty="0">
                <a:latin typeface="Meiryo UI" panose="020B0604030504040204" pitchFamily="50" charset="-128"/>
                <a:ea typeface="Meiryo UI" panose="020B0604030504040204" pitchFamily="50" charset="-128"/>
              </a:rPr>
              <a:t>/12dec.html)</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6753773" y="2331255"/>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せかいじゅう</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7382691" y="2341986"/>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くに</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7922898" y="2323969"/>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さんか</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7769059" y="2765932"/>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7086938" y="3157645"/>
            <a:ext cx="1271178"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おんだんかぼうし</a:t>
            </a: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7090312" y="3574971"/>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こくさいて</a:t>
            </a: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6983906" y="4349701"/>
            <a:ext cx="1245420"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7088765" y="4825031"/>
            <a:ext cx="1379293"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はいしゅつりょう</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7086938" y="5271578"/>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じっしつ</a:t>
            </a:r>
            <a:endParaRPr kumimoji="1" lang="en-US" altLang="ja-JP" sz="1200" dirty="0">
              <a:latin typeface="Meiryo UI" panose="020B0604030504040204" pitchFamily="50" charset="-128"/>
              <a:ea typeface="Meiryo UI" panose="020B0604030504040204" pitchFamily="50" charset="-128"/>
            </a:endParaRPr>
          </a:p>
        </p:txBody>
      </p:sp>
      <p:sp>
        <p:nvSpPr>
          <p:cNvPr id="20" name="タイトル 19"/>
          <p:cNvSpPr>
            <a:spLocks noGrp="1"/>
          </p:cNvSpPr>
          <p:nvPr>
            <p:ph type="ctrTitle"/>
          </p:nvPr>
        </p:nvSpPr>
        <p:spPr/>
        <p:txBody>
          <a:bodyPr/>
          <a:lstStyle/>
          <a:p>
            <a:r>
              <a:rPr kumimoji="1" lang="ja-JP" altLang="en-US" dirty="0"/>
              <a:t>世界の約束「パリ協定」</a:t>
            </a: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4274851" y="33707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やくそく</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2958115"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せかい</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6182899" y="34317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きょうてい</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860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実質「ゼロ」ってどうするの？</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1" y="1596964"/>
            <a:ext cx="5476342" cy="37009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691" y="1356365"/>
            <a:ext cx="3185664" cy="208382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690" y="3439938"/>
            <a:ext cx="3069838" cy="2064750"/>
          </a:xfrm>
          <a:prstGeom prst="rect">
            <a:avLst/>
          </a:prstGeom>
        </p:spPr>
      </p:pic>
      <p:sp>
        <p:nvSpPr>
          <p:cNvPr id="6" name="テキスト ボックス 5">
            <a:extLst>
              <a:ext uri="{FF2B5EF4-FFF2-40B4-BE49-F238E27FC236}">
                <a16:creationId xmlns:a16="http://schemas.microsoft.com/office/drawing/2014/main" id="{BE5D3F99-17E6-4D82-AD1B-C56A0FAC7100}"/>
              </a:ext>
            </a:extLst>
          </p:cNvPr>
          <p:cNvSpPr txBox="1"/>
          <p:nvPr/>
        </p:nvSpPr>
        <p:spPr>
          <a:xfrm>
            <a:off x="2574067" y="37365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じっしつ</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44108" y="5805761"/>
            <a:ext cx="5817012" cy="1015663"/>
          </a:xfrm>
          <a:prstGeom prst="rect">
            <a:avLst/>
          </a:prstGeom>
          <a:noFill/>
        </p:spPr>
        <p:txBody>
          <a:bodyPr wrap="square" rtlCol="0">
            <a:spAutoFit/>
          </a:bodyPr>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rPr>
              <a:t>・</a:t>
            </a:r>
            <a:r>
              <a:rPr kumimoji="1" lang="ja-JP" altLang="en-US" sz="2000" b="1" dirty="0">
                <a:solidFill>
                  <a:srgbClr val="C00000"/>
                </a:solidFill>
                <a:latin typeface="Meiryo UI" panose="020B0604030504040204" pitchFamily="50" charset="-128"/>
                <a:ea typeface="Meiryo UI" panose="020B0604030504040204" pitchFamily="50" charset="-128"/>
              </a:rPr>
              <a:t>太陽・風・水・地熱　</a:t>
            </a:r>
            <a:r>
              <a:rPr kumimoji="1" lang="ja-JP" altLang="en-US" sz="1400" dirty="0">
                <a:latin typeface="Meiryo UI" panose="020B0604030504040204" pitchFamily="50" charset="-128"/>
                <a:ea typeface="Meiryo UI" panose="020B0604030504040204" pitchFamily="50" charset="-128"/>
              </a:rPr>
              <a:t>エネルギーをつくるとき二酸化炭素がほぼ出ない</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rgbClr val="C00000"/>
                </a:solidFill>
                <a:latin typeface="Meiryo UI" panose="020B0604030504040204" pitchFamily="50" charset="-128"/>
                <a:ea typeface="Meiryo UI" panose="020B0604030504040204" pitchFamily="50" charset="-128"/>
              </a:rPr>
              <a:t>・木</a:t>
            </a:r>
            <a:r>
              <a:rPr kumimoji="1" lang="ja-JP" altLang="en-US" sz="2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「燃やすとき出る量」と「成長するとき吸収する量」がほぼ同じ</a:t>
            </a:r>
          </a:p>
        </p:txBody>
      </p:sp>
      <p:sp>
        <p:nvSpPr>
          <p:cNvPr id="8" name="正方形/長方形 7"/>
          <p:cNvSpPr/>
          <p:nvPr/>
        </p:nvSpPr>
        <p:spPr>
          <a:xfrm>
            <a:off x="829180" y="5869323"/>
            <a:ext cx="2292615" cy="911403"/>
          </a:xfrm>
          <a:prstGeom prst="rect">
            <a:avLst/>
          </a:prstGeom>
          <a:solidFill>
            <a:schemeClr val="accent1">
              <a:lumMod val="20000"/>
              <a:lumOff val="80000"/>
            </a:schemeClr>
          </a:solidFill>
        </p:spPr>
        <p:txBody>
          <a:bodyPr wrap="none">
            <a:spAutoFit/>
          </a:bodyPr>
          <a:lstStyle/>
          <a:p>
            <a:pPr>
              <a:lnSpc>
                <a:spcPct val="150000"/>
              </a:lnSpc>
            </a:pPr>
            <a:r>
              <a:rPr lang="ja-JP" altLang="en-US" sz="2000" b="1" dirty="0">
                <a:latin typeface="Meiryo UI" panose="020B0604030504040204" pitchFamily="50" charset="-128"/>
                <a:ea typeface="Meiryo UI" panose="020B0604030504040204" pitchFamily="50" charset="-128"/>
              </a:rPr>
              <a:t>再生可能エネルギー</a:t>
            </a:r>
            <a:endParaRPr lang="en-US" altLang="ja-JP" sz="2000" b="1"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自然エネルギー</a:t>
            </a:r>
            <a:r>
              <a:rPr lang="en-US" altLang="ja-JP"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708082" y="5805761"/>
            <a:ext cx="139542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さいせいかのう</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806867" y="6241388"/>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しぜん</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3025619" y="6232407"/>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3172745" y="5741239"/>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たいよう</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3657136" y="5741239"/>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かぜ</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4070215" y="5740174"/>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みず</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606803" y="5719849"/>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ちねつ</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942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石油や石炭を使わない未来を描こう</a:t>
            </a:r>
          </a:p>
        </p:txBody>
      </p:sp>
      <p:pic>
        <p:nvPicPr>
          <p:cNvPr id="3" name="図 4"/>
          <p:cNvPicPr>
            <a:picLocks noChangeAspect="1" noChangeArrowheads="1"/>
          </p:cNvPicPr>
          <p:nvPr/>
        </p:nvPicPr>
        <p:blipFill>
          <a:blip r:embed="rId3">
            <a:extLst>
              <a:ext uri="{28A0092B-C50C-407E-A947-70E740481C1C}">
                <a14:useLocalDpi xmlns:a14="http://schemas.microsoft.com/office/drawing/2010/main" val="0"/>
              </a:ext>
            </a:extLst>
          </a:blip>
          <a:srcRect t="17296"/>
          <a:stretch>
            <a:fillRect/>
          </a:stretch>
        </p:blipFill>
        <p:spPr bwMode="auto">
          <a:xfrm>
            <a:off x="623315" y="1566888"/>
            <a:ext cx="7912419" cy="47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BE5D3F99-17E6-4D82-AD1B-C56A0FAC7100}"/>
              </a:ext>
            </a:extLst>
          </p:cNvPr>
          <p:cNvSpPr txBox="1"/>
          <p:nvPr/>
        </p:nvSpPr>
        <p:spPr>
          <a:xfrm>
            <a:off x="4183411" y="33707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1769395" y="33707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せきゆ</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5981731" y="34317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みらい</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3110515" y="34317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せきたん</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7085353"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えが</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337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en-US" altLang="ja-JP" dirty="0"/>
              <a:t>【</a:t>
            </a:r>
            <a:r>
              <a:rPr lang="ja-JP" altLang="en-US" dirty="0"/>
              <a:t>クイズ</a:t>
            </a:r>
            <a:r>
              <a:rPr lang="en-US" altLang="ja-JP" dirty="0"/>
              <a:t>】 </a:t>
            </a:r>
            <a:r>
              <a:rPr lang="ja-JP" altLang="en-US" dirty="0"/>
              <a:t>地球温暖化って何？</a:t>
            </a:r>
            <a:endParaRPr kumimoji="1" lang="ja-JP" altLang="en-US" dirty="0"/>
          </a:p>
        </p:txBody>
      </p:sp>
      <p:grpSp>
        <p:nvGrpSpPr>
          <p:cNvPr id="13" name="グループ化 12"/>
          <p:cNvGrpSpPr/>
          <p:nvPr/>
        </p:nvGrpSpPr>
        <p:grpSpPr>
          <a:xfrm>
            <a:off x="786137" y="1923606"/>
            <a:ext cx="4456669" cy="752641"/>
            <a:chOff x="786137" y="1923606"/>
            <a:chExt cx="4456669" cy="752641"/>
          </a:xfrm>
        </p:grpSpPr>
        <p:sp>
          <p:nvSpPr>
            <p:cNvPr id="3" name="正方形/長方形 2">
              <a:extLst>
                <a:ext uri="{FF2B5EF4-FFF2-40B4-BE49-F238E27FC236}">
                  <a16:creationId xmlns:a16="http://schemas.microsoft.com/office/drawing/2014/main" id="{2A6F15D4-5E5A-4573-B4BB-C80512EEE48A}"/>
                </a:ext>
              </a:extLst>
            </p:cNvPr>
            <p:cNvSpPr/>
            <p:nvPr/>
          </p:nvSpPr>
          <p:spPr>
            <a:xfrm>
              <a:off x="786137" y="2091472"/>
              <a:ext cx="4456669" cy="584775"/>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地球温暖化のことを、私は</a:t>
              </a: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1803923" y="192911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819352" y="192360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4074892" y="193331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わたし</a:t>
              </a:r>
              <a:endParaRPr kumimoji="1" lang="en-US" altLang="ja-JP" sz="1400" dirty="0">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2659925" y="3043973"/>
            <a:ext cx="4806542" cy="792525"/>
            <a:chOff x="2659925" y="3043973"/>
            <a:chExt cx="4806542" cy="792525"/>
          </a:xfrm>
        </p:grpSpPr>
        <p:sp>
          <p:nvSpPr>
            <p:cNvPr id="4" name="テキスト ボックス 3">
              <a:extLst>
                <a:ext uri="{FF2B5EF4-FFF2-40B4-BE49-F238E27FC236}">
                  <a16:creationId xmlns:a16="http://schemas.microsoft.com/office/drawing/2014/main" id="{5439EF64-504C-43E2-BFA2-CBB9059E6538}"/>
                </a:ext>
              </a:extLst>
            </p:cNvPr>
            <p:cNvSpPr txBox="1">
              <a:spLocks noChangeArrowheads="1"/>
            </p:cNvSpPr>
            <p:nvPr/>
          </p:nvSpPr>
          <p:spPr bwMode="auto">
            <a:xfrm>
              <a:off x="2659925" y="3190167"/>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よく知っている！</a:t>
              </a:r>
              <a:endParaRPr kumimoji="1" lang="en-US" altLang="ja-JP" sz="3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4114434" y="304397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2659925" y="4124361"/>
            <a:ext cx="5457372" cy="797038"/>
            <a:chOff x="2659925" y="4124361"/>
            <a:chExt cx="5457372" cy="797038"/>
          </a:xfrm>
        </p:grpSpPr>
        <p:sp>
          <p:nvSpPr>
            <p:cNvPr id="5" name="テキスト ボックス 4">
              <a:extLst>
                <a:ext uri="{FF2B5EF4-FFF2-40B4-BE49-F238E27FC236}">
                  <a16:creationId xmlns:a16="http://schemas.microsoft.com/office/drawing/2014/main" id="{BC8F9123-8876-4C88-A63B-8364BBC52263}"/>
                </a:ext>
              </a:extLst>
            </p:cNvPr>
            <p:cNvSpPr txBox="1">
              <a:spLocks noChangeArrowheads="1"/>
            </p:cNvSpPr>
            <p:nvPr/>
          </p:nvSpPr>
          <p:spPr bwMode="auto">
            <a:xfrm>
              <a:off x="2659925" y="4275068"/>
              <a:ext cx="5457372"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知らない！</a:t>
              </a:r>
              <a:endParaRPr kumimoji="1" lang="en-US" altLang="ja-JP" sz="3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3545618" y="412436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2659925" y="5224143"/>
            <a:ext cx="5595257" cy="782157"/>
            <a:chOff x="2659925" y="5224143"/>
            <a:chExt cx="5595257" cy="782157"/>
          </a:xfrm>
        </p:grpSpPr>
        <p:sp>
          <p:nvSpPr>
            <p:cNvPr id="6" name="テキスト ボックス 5">
              <a:extLst>
                <a:ext uri="{FF2B5EF4-FFF2-40B4-BE49-F238E27FC236}">
                  <a16:creationId xmlns:a16="http://schemas.microsoft.com/office/drawing/2014/main" id="{A7186849-575D-4A9F-89CF-95EFA5CD0DF2}"/>
                </a:ext>
              </a:extLst>
            </p:cNvPr>
            <p:cNvSpPr txBox="1">
              <a:spLocks noChangeArrowheads="1"/>
            </p:cNvSpPr>
            <p:nvPr/>
          </p:nvSpPr>
          <p:spPr bwMode="auto">
            <a:xfrm>
              <a:off x="2659925" y="5359969"/>
              <a:ext cx="5595257"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rPr>
                <a:t>聞いたことはある！</a:t>
              </a:r>
              <a:endParaRPr kumimoji="1" lang="en-US" altLang="ja-JP" sz="3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3535564" y="522414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a:t>
              </a:r>
              <a:endParaRPr kumimoji="1" lang="en-US" altLang="ja-JP" sz="1400" dirty="0">
                <a:latin typeface="Meiryo UI" panose="020B0604030504040204" pitchFamily="50" charset="-128"/>
                <a:ea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134387"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4149816"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6825092"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なに</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089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6908" y="1889764"/>
            <a:ext cx="1413029" cy="91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68716" y="2116750"/>
            <a:ext cx="237134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クール・チョイス</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70" y="2920359"/>
            <a:ext cx="2001394" cy="1328425"/>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870" y="4697206"/>
            <a:ext cx="2001394" cy="1333429"/>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813" y="2927880"/>
            <a:ext cx="1968871" cy="131176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3813" y="4697207"/>
            <a:ext cx="1743867" cy="1307900"/>
          </a:xfrm>
          <a:prstGeom prst="rect">
            <a:avLst/>
          </a:prstGeom>
        </p:spPr>
      </p:pic>
      <p:sp>
        <p:nvSpPr>
          <p:cNvPr id="12" name="テキスト ボックス 11"/>
          <p:cNvSpPr txBox="1"/>
          <p:nvPr/>
        </p:nvSpPr>
        <p:spPr>
          <a:xfrm>
            <a:off x="389870" y="4342626"/>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再生可能エネルギーの家</a:t>
            </a:r>
          </a:p>
        </p:txBody>
      </p:sp>
      <p:sp>
        <p:nvSpPr>
          <p:cNvPr id="15" name="テキスト ボックス 14"/>
          <p:cNvSpPr txBox="1"/>
          <p:nvPr/>
        </p:nvSpPr>
        <p:spPr>
          <a:xfrm>
            <a:off x="2462373" y="4342626"/>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省エネタイプの電気製品</a:t>
            </a:r>
          </a:p>
        </p:txBody>
      </p:sp>
      <p:sp>
        <p:nvSpPr>
          <p:cNvPr id="16" name="テキスト ボックス 15"/>
          <p:cNvSpPr txBox="1"/>
          <p:nvPr/>
        </p:nvSpPr>
        <p:spPr>
          <a:xfrm>
            <a:off x="323630" y="6165515"/>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リサイクルで作られた文房具</a:t>
            </a:r>
          </a:p>
        </p:txBody>
      </p:sp>
      <p:sp>
        <p:nvSpPr>
          <p:cNvPr id="17" name="テキスト ボックス 16"/>
          <p:cNvSpPr txBox="1"/>
          <p:nvPr/>
        </p:nvSpPr>
        <p:spPr>
          <a:xfrm>
            <a:off x="2489804" y="6165515"/>
            <a:ext cx="240582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二酸化炭素を出さない乗り物</a:t>
            </a:r>
          </a:p>
        </p:txBody>
      </p:sp>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989" y="2802394"/>
            <a:ext cx="2282917" cy="3225195"/>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5970" y="2802394"/>
            <a:ext cx="2270189" cy="3207214"/>
          </a:xfrm>
          <a:prstGeom prst="rect">
            <a:avLst/>
          </a:prstGeom>
        </p:spPr>
      </p:pic>
      <p:sp>
        <p:nvSpPr>
          <p:cNvPr id="20" name="テキスト ボックス 19"/>
          <p:cNvSpPr txBox="1"/>
          <p:nvPr/>
        </p:nvSpPr>
        <p:spPr>
          <a:xfrm>
            <a:off x="4064502" y="2041091"/>
            <a:ext cx="4965192" cy="52322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温暖化を止めるために </a:t>
            </a:r>
            <a:r>
              <a:rPr kumimoji="1" lang="ja-JP" altLang="en-US" sz="2800" b="1" dirty="0">
                <a:solidFill>
                  <a:srgbClr val="00B0F0"/>
                </a:solidFill>
                <a:latin typeface="Meiryo UI" panose="020B0604030504040204" pitchFamily="50" charset="-128"/>
                <a:ea typeface="Meiryo UI" panose="020B0604030504040204" pitchFamily="50" charset="-128"/>
              </a:rPr>
              <a:t>「かしこく選ぶ」</a:t>
            </a:r>
            <a:endParaRPr kumimoji="1" lang="ja-JP" altLang="en-US" sz="28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0723" y="5969243"/>
            <a:ext cx="1725740" cy="710113"/>
          </a:xfrm>
          <a:prstGeom prst="rect">
            <a:avLst/>
          </a:prstGeom>
        </p:spPr>
      </p:pic>
      <p:pic>
        <p:nvPicPr>
          <p:cNvPr id="23" name="図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5784" y="5960099"/>
            <a:ext cx="1799491" cy="710113"/>
          </a:xfrm>
          <a:prstGeom prst="rect">
            <a:avLst/>
          </a:prstGeom>
        </p:spPr>
      </p:pic>
      <p:sp>
        <p:nvSpPr>
          <p:cNvPr id="24" name="テキスト ボックス 23">
            <a:extLst>
              <a:ext uri="{FF2B5EF4-FFF2-40B4-BE49-F238E27FC236}">
                <a16:creationId xmlns:a16="http://schemas.microsoft.com/office/drawing/2014/main" id="{BE5D3F99-17E6-4D82-AD1B-C56A0FAC7100}"/>
              </a:ext>
            </a:extLst>
          </p:cNvPr>
          <p:cNvSpPr txBox="1"/>
          <p:nvPr/>
        </p:nvSpPr>
        <p:spPr>
          <a:xfrm>
            <a:off x="3935646" y="1992212"/>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おんだんか</a:t>
            </a:r>
            <a:endParaRPr kumimoji="1"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4638660" y="2004507"/>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と</a:t>
            </a:r>
            <a:endParaRPr kumimoji="1"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248535" y="1928349"/>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えら</a:t>
            </a:r>
            <a:endParaRPr kumimoji="1" lang="en-US" altLang="ja-JP" sz="1200" dirty="0">
              <a:latin typeface="Meiryo UI" panose="020B0604030504040204" pitchFamily="50" charset="-128"/>
              <a:ea typeface="Meiryo UI" panose="020B0604030504040204" pitchFamily="50" charset="-128"/>
            </a:endParaRPr>
          </a:p>
        </p:txBody>
      </p:sp>
      <p:sp>
        <p:nvSpPr>
          <p:cNvPr id="8" name="タイトル 7"/>
          <p:cNvSpPr>
            <a:spLocks noGrp="1"/>
          </p:cNvSpPr>
          <p:nvPr>
            <p:ph type="ctrTitle"/>
          </p:nvPr>
        </p:nvSpPr>
        <p:spPr/>
        <p:txBody>
          <a:bodyPr/>
          <a:lstStyle/>
          <a:p>
            <a:r>
              <a:rPr kumimoji="1" lang="ja-JP" altLang="en-US" dirty="0"/>
              <a:t>クール・チョイスで選ぶ未来</a:t>
            </a: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6684258" y="34111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みらい</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5628296" y="34111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えら</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274258" y="4190245"/>
            <a:ext cx="1174075" cy="276999"/>
          </a:xfrm>
          <a:prstGeom prst="rect">
            <a:avLst/>
          </a:prstGeom>
          <a:noFill/>
        </p:spPr>
        <p:txBody>
          <a:bodyPr wrap="square" rtlCol="0">
            <a:spAutoFit/>
          </a:bodyPr>
          <a:lstStyle/>
          <a:p>
            <a:pPr lvl="0" algn="ctr">
              <a:defRPr/>
            </a:pPr>
            <a:r>
              <a:rPr lang="ja-JP" altLang="en-US" sz="1200" dirty="0">
                <a:latin typeface="Meiryo UI" panose="020B0604030504040204" pitchFamily="50" charset="-128"/>
                <a:ea typeface="Meiryo UI" panose="020B0604030504040204" pitchFamily="50" charset="-128"/>
              </a:rPr>
              <a:t>さいせいかのう</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1843993" y="4202791"/>
            <a:ext cx="57264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いえ</a:t>
            </a:r>
            <a:endParaRPr kumimoji="1" lang="en-US" altLang="ja-JP" sz="12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2336372" y="4204439"/>
            <a:ext cx="65410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しょう</a:t>
            </a:r>
            <a:endParaRPr kumimoji="1" lang="en-US" altLang="ja-JP" sz="12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3303401" y="4183142"/>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でん</a:t>
            </a:r>
            <a:r>
              <a:rPr kumimoji="1" lang="ja-JP" altLang="en-US" sz="1200" dirty="0" err="1">
                <a:latin typeface="Meiryo UI" panose="020B0604030504040204" pitchFamily="50" charset="-128"/>
                <a:ea typeface="Meiryo UI" panose="020B0604030504040204" pitchFamily="50" charset="-128"/>
              </a:rPr>
              <a:t>きせい</a:t>
            </a:r>
            <a:r>
              <a:rPr kumimoji="1" lang="ja-JP" altLang="en-US" sz="1200" dirty="0">
                <a:latin typeface="Meiryo UI" panose="020B0604030504040204" pitchFamily="50" charset="-128"/>
                <a:ea typeface="Meiryo UI" panose="020B0604030504040204" pitchFamily="50" charset="-128"/>
              </a:rPr>
              <a:t>ひん</a:t>
            </a:r>
            <a:endParaRPr kumimoji="1" lang="en-US" altLang="ja-JP" sz="12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910936" y="6000639"/>
            <a:ext cx="738574" cy="28004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つく</a:t>
            </a:r>
            <a:endParaRPr kumimoji="1" lang="en-US" altLang="ja-JP" sz="12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1451227" y="5999035"/>
            <a:ext cx="1174075"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ぶんぼうぐ</a:t>
            </a:r>
            <a:endParaRPr kumimoji="1" lang="en-US" altLang="ja-JP" sz="12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2436104" y="6016964"/>
            <a:ext cx="1174075"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にさん</a:t>
            </a:r>
            <a:r>
              <a:rPr kumimoji="1" lang="ja-JP" altLang="en-US" sz="1200" dirty="0">
                <a:latin typeface="Meiryo UI" panose="020B0604030504040204" pitchFamily="50" charset="-128"/>
                <a:ea typeface="Meiryo UI" panose="020B0604030504040204" pitchFamily="50" charset="-128"/>
              </a:rPr>
              <a:t>かたんそ</a:t>
            </a:r>
            <a:endParaRPr kumimoji="1" lang="en-US" altLang="ja-JP" sz="12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3320729" y="6013914"/>
            <a:ext cx="738574" cy="28004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だ</a:t>
            </a:r>
            <a:endParaRPr kumimoji="1" lang="en-US" altLang="ja-JP" sz="12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3854890" y="6016778"/>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の　もの</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247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en-US" altLang="ja-JP" dirty="0"/>
              <a:t>【</a:t>
            </a:r>
            <a:r>
              <a:rPr lang="ja-JP" altLang="en-US" dirty="0"/>
              <a:t>こたえ</a:t>
            </a:r>
            <a:r>
              <a:rPr lang="en-US" altLang="ja-JP" dirty="0"/>
              <a:t>】 </a:t>
            </a:r>
            <a:r>
              <a:rPr lang="ja-JP" altLang="en-US" dirty="0"/>
              <a:t>地球温暖化とは</a:t>
            </a:r>
            <a:endParaRPr kumimoji="1" lang="ja-JP" altLang="en-US" dirty="0"/>
          </a:p>
        </p:txBody>
      </p:sp>
      <p:sp>
        <p:nvSpPr>
          <p:cNvPr id="3" name="テキスト ボックス 2">
            <a:extLst>
              <a:ext uri="{FF2B5EF4-FFF2-40B4-BE49-F238E27FC236}">
                <a16:creationId xmlns:a16="http://schemas.microsoft.com/office/drawing/2014/main" id="{BE5D3F99-17E6-4D82-AD1B-C56A0FAC7100}"/>
              </a:ext>
            </a:extLst>
          </p:cNvPr>
          <p:cNvSpPr txBox="1"/>
          <p:nvPr/>
        </p:nvSpPr>
        <p:spPr>
          <a:xfrm>
            <a:off x="5628163"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E5D3F99-17E6-4D82-AD1B-C56A0FAC7100}"/>
              </a:ext>
            </a:extLst>
          </p:cNvPr>
          <p:cNvSpPr txBox="1"/>
          <p:nvPr/>
        </p:nvSpPr>
        <p:spPr>
          <a:xfrm>
            <a:off x="4533864"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pic>
        <p:nvPicPr>
          <p:cNvPr id="5" name="図 10">
            <a:extLst>
              <a:ext uri="{FF2B5EF4-FFF2-40B4-BE49-F238E27FC236}">
                <a16:creationId xmlns:a16="http://schemas.microsoft.com/office/drawing/2014/main" id="{56E7D586-FA03-475D-914C-3A4F57BFEA1F}"/>
              </a:ext>
            </a:extLst>
          </p:cNvPr>
          <p:cNvPicPr>
            <a:picLocks noChangeAspect="1"/>
          </p:cNvPicPr>
          <p:nvPr/>
        </p:nvPicPr>
        <p:blipFill>
          <a:blip r:embed="rId3" cstate="print"/>
          <a:srcRect/>
          <a:stretch>
            <a:fillRect/>
          </a:stretch>
        </p:blipFill>
        <p:spPr bwMode="auto">
          <a:xfrm>
            <a:off x="2801738" y="3852379"/>
            <a:ext cx="2601119" cy="2548419"/>
          </a:xfrm>
          <a:prstGeom prst="rect">
            <a:avLst/>
          </a:prstGeom>
          <a:noFill/>
          <a:ln w="9525">
            <a:noFill/>
            <a:miter lim="800000"/>
            <a:headEnd/>
            <a:tailEnd/>
          </a:ln>
        </p:spPr>
      </p:pic>
      <p:pic>
        <p:nvPicPr>
          <p:cNvPr id="6" name="図 6" descr="温度計（高い）.png">
            <a:extLst>
              <a:ext uri="{FF2B5EF4-FFF2-40B4-BE49-F238E27FC236}">
                <a16:creationId xmlns:a16="http://schemas.microsoft.com/office/drawing/2014/main" id="{FFAD8D89-DBB2-42F4-AA07-51E1BF8010F8}"/>
              </a:ext>
            </a:extLst>
          </p:cNvPr>
          <p:cNvPicPr>
            <a:picLocks noChangeAspect="1"/>
          </p:cNvPicPr>
          <p:nvPr/>
        </p:nvPicPr>
        <p:blipFill>
          <a:blip r:embed="rId4" cstate="print"/>
          <a:srcRect/>
          <a:stretch>
            <a:fillRect/>
          </a:stretch>
        </p:blipFill>
        <p:spPr bwMode="auto">
          <a:xfrm rot="1247234">
            <a:off x="5590428" y="3749311"/>
            <a:ext cx="655533" cy="1339124"/>
          </a:xfrm>
          <a:prstGeom prst="rect">
            <a:avLst/>
          </a:prstGeom>
          <a:noFill/>
          <a:ln w="9525">
            <a:noFill/>
            <a:miter lim="800000"/>
            <a:headEnd/>
            <a:tailEnd/>
          </a:ln>
        </p:spPr>
      </p:pic>
      <p:grpSp>
        <p:nvGrpSpPr>
          <p:cNvPr id="13" name="グループ化 12"/>
          <p:cNvGrpSpPr/>
          <p:nvPr/>
        </p:nvGrpSpPr>
        <p:grpSpPr>
          <a:xfrm>
            <a:off x="260635" y="2242039"/>
            <a:ext cx="8357616" cy="1014958"/>
            <a:chOff x="260635" y="2242039"/>
            <a:chExt cx="8357616" cy="1014958"/>
          </a:xfrm>
        </p:grpSpPr>
        <p:sp>
          <p:nvSpPr>
            <p:cNvPr id="7"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260635" y="2242039"/>
              <a:ext cx="8357616" cy="1014958"/>
            </a:xfrm>
            <a:prstGeom prst="rect">
              <a:avLst/>
            </a:prstGeom>
            <a:noFill/>
            <a:ln w="9525">
              <a:noFill/>
              <a:miter lim="800000"/>
              <a:headEnd/>
              <a:tailEnd/>
            </a:ln>
          </p:spPr>
          <p:txBody>
            <a:bodyPr wrap="square">
              <a:spAutoFit/>
            </a:bodyPr>
            <a:lstStyle/>
            <a:p>
              <a:pPr algn="ctr">
                <a:lnSpc>
                  <a:spcPct val="200000"/>
                </a:lnSpc>
              </a:pPr>
              <a:r>
                <a:rPr kumimoji="1" lang="ja-JP" altLang="en-US" sz="3600" dirty="0">
                  <a:latin typeface="Meiryo UI" panose="020B0604030504040204" pitchFamily="50" charset="-128"/>
                  <a:ea typeface="Meiryo UI" panose="020B0604030504040204" pitchFamily="50" charset="-128"/>
                </a:rPr>
                <a:t>昔と比べて、気温が上がっている状態</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883838" y="242751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むかし</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566071" y="242751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くら</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3353206" y="242751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4398326" y="24234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6831118" y="2426221"/>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じょ</a:t>
              </a:r>
              <a:r>
                <a:rPr kumimoji="1" lang="ja-JP" altLang="en-US" sz="1400" dirty="0">
                  <a:latin typeface="Meiryo UI" panose="020B0604030504040204" pitchFamily="50" charset="-128"/>
                  <a:ea typeface="Meiryo UI" panose="020B0604030504040204" pitchFamily="50" charset="-128"/>
                </a:rPr>
                <a:t>うたい</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2778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過去の気温上昇</a:t>
            </a:r>
            <a:endParaRPr kumimoji="1" lang="ja-JP" altLang="en-US" dirty="0"/>
          </a:p>
        </p:txBody>
      </p:sp>
      <p:pic>
        <p:nvPicPr>
          <p:cNvPr id="3" name="図 1"/>
          <p:cNvPicPr>
            <a:picLocks noChangeAspect="1"/>
          </p:cNvPicPr>
          <p:nvPr/>
        </p:nvPicPr>
        <p:blipFill>
          <a:blip r:embed="rId3" cstate="print"/>
          <a:srcRect/>
          <a:stretch>
            <a:fillRect/>
          </a:stretch>
        </p:blipFill>
        <p:spPr bwMode="auto">
          <a:xfrm>
            <a:off x="638399" y="1733474"/>
            <a:ext cx="6153363" cy="4496153"/>
          </a:xfrm>
          <a:prstGeom prst="rect">
            <a:avLst/>
          </a:prstGeom>
          <a:noFill/>
          <a:ln w="9525">
            <a:noFill/>
            <a:miter lim="800000"/>
            <a:headEnd/>
            <a:tailEnd/>
          </a:ln>
        </p:spPr>
      </p:pic>
      <p:grpSp>
        <p:nvGrpSpPr>
          <p:cNvPr id="15" name="グループ化 14"/>
          <p:cNvGrpSpPr/>
          <p:nvPr/>
        </p:nvGrpSpPr>
        <p:grpSpPr>
          <a:xfrm>
            <a:off x="6857618" y="2781565"/>
            <a:ext cx="2130552" cy="2634996"/>
            <a:chOff x="6857618" y="2781565"/>
            <a:chExt cx="2130552" cy="2634996"/>
          </a:xfrm>
        </p:grpSpPr>
        <p:sp>
          <p:nvSpPr>
            <p:cNvPr id="9" name="角丸四角形吹き出し 8"/>
            <p:cNvSpPr/>
            <p:nvPr/>
          </p:nvSpPr>
          <p:spPr>
            <a:xfrm>
              <a:off x="6857618" y="2781565"/>
              <a:ext cx="2130552" cy="2634996"/>
            </a:xfrm>
            <a:prstGeom prst="wedgeRoundRectCallout">
              <a:avLst>
                <a:gd name="adj1" fmla="val -94199"/>
                <a:gd name="adj2" fmla="val -22638"/>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066922" y="3016797"/>
              <a:ext cx="1624164" cy="2308324"/>
            </a:xfrm>
            <a:prstGeom prst="rect">
              <a:avLst/>
            </a:prstGeom>
            <a:noFill/>
          </p:spPr>
          <p:txBody>
            <a:bodyPr wrap="none" rtlCol="0">
              <a:spAutoFit/>
            </a:bodyPr>
            <a:lstStyle/>
            <a:p>
              <a:pPr algn="ctr">
                <a:lnSpc>
                  <a:spcPct val="150000"/>
                </a:lnSpc>
              </a:pPr>
              <a:r>
                <a:rPr kumimoji="1" lang="ja-JP" altLang="en-US" sz="2400" dirty="0">
                  <a:latin typeface="Meiryo UI" panose="020B0604030504040204" pitchFamily="50" charset="-128"/>
                  <a:ea typeface="Meiryo UI" panose="020B0604030504040204" pitchFamily="50" charset="-128"/>
                </a:rPr>
                <a:t>過去</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kumimoji="1" lang="en-US" altLang="ja-JP" sz="2400" dirty="0">
                  <a:latin typeface="Meiryo UI" panose="020B0604030504040204" pitchFamily="50" charset="-128"/>
                  <a:ea typeface="Meiryo UI" panose="020B0604030504040204" pitchFamily="50" charset="-128"/>
                </a:rPr>
                <a:t>130</a:t>
              </a:r>
              <a:r>
                <a:rPr kumimoji="1" lang="ja-JP" altLang="en-US" sz="2400" dirty="0">
                  <a:latin typeface="Meiryo UI" panose="020B0604030504040204" pitchFamily="50" charset="-128"/>
                  <a:ea typeface="Meiryo UI" panose="020B0604030504040204" pitchFamily="50" charset="-128"/>
                </a:rPr>
                <a:t>年間で</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kumimoji="1" lang="en-US" altLang="ja-JP" sz="2400" dirty="0">
                  <a:latin typeface="Meiryo UI" panose="020B0604030504040204" pitchFamily="50" charset="-128"/>
                  <a:ea typeface="Meiryo UI" panose="020B0604030504040204" pitchFamily="50" charset="-128"/>
                </a:rPr>
                <a:t>0.85</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kumimoji="1" lang="ja-JP" altLang="en-US" sz="2400" dirty="0">
                  <a:latin typeface="Meiryo UI" panose="020B0604030504040204" pitchFamily="50" charset="-128"/>
                  <a:ea typeface="Meiryo UI" panose="020B0604030504040204" pitchFamily="50" charset="-128"/>
                </a:rPr>
                <a:t>上がった</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7421082" y="2949946"/>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かこ</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7599750" y="351122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ねんかん</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7764984" y="4052439"/>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ど</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7071307" y="460928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3577005" y="34391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かこ</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247096" y="349852"/>
            <a:ext cx="139144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187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すでに表れている</a:t>
            </a:r>
            <a:r>
              <a:rPr lang="en-US" altLang="ja-JP" dirty="0"/>
              <a:t>!?</a:t>
            </a:r>
            <a:r>
              <a:rPr lang="ja-JP" altLang="en-US" dirty="0"/>
              <a:t>温暖化の影響①</a:t>
            </a:r>
            <a:endParaRPr kumimoji="1" lang="ja-JP" altLang="en-US" dirty="0"/>
          </a:p>
        </p:txBody>
      </p:sp>
      <p:pic>
        <p:nvPicPr>
          <p:cNvPr id="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918" y="1570219"/>
            <a:ext cx="6718498" cy="50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BE5D3F99-17E6-4D82-AD1B-C56A0FAC7100}"/>
              </a:ext>
            </a:extLst>
          </p:cNvPr>
          <p:cNvSpPr txBox="1"/>
          <p:nvPr/>
        </p:nvSpPr>
        <p:spPr>
          <a:xfrm>
            <a:off x="2705064" y="33156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あらわ</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7149048"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えいきょう</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5534677" y="3415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1360170" y="1638726"/>
            <a:ext cx="2644902" cy="590363"/>
            <a:chOff x="1360170" y="1638726"/>
            <a:chExt cx="2644902" cy="590363"/>
          </a:xfrm>
        </p:grpSpPr>
        <p:sp>
          <p:nvSpPr>
            <p:cNvPr id="4" name="テキスト ボックス 3"/>
            <p:cNvSpPr txBox="1"/>
            <p:nvPr/>
          </p:nvSpPr>
          <p:spPr>
            <a:xfrm>
              <a:off x="1360170" y="1721258"/>
              <a:ext cx="2644902" cy="507831"/>
            </a:xfrm>
            <a:prstGeom prst="rect">
              <a:avLst/>
            </a:prstGeom>
            <a:solidFill>
              <a:schemeClr val="bg1"/>
            </a:solidFill>
          </p:spPr>
          <p:txBody>
            <a:bodyPr wrap="square" rtlCol="0">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スイス・アルプスの氷河</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2955717" y="1638726"/>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ひょう</a:t>
              </a:r>
              <a:r>
                <a:rPr kumimoji="1" lang="ja-JP" altLang="en-US" sz="1400" dirty="0">
                  <a:latin typeface="Meiryo UI" panose="020B0604030504040204" pitchFamily="50" charset="-128"/>
                  <a:ea typeface="Meiryo UI" panose="020B0604030504040204" pitchFamily="50" charset="-128"/>
                </a:rPr>
                <a:t>が</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12799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すでに表れている</a:t>
            </a:r>
            <a:r>
              <a:rPr lang="en-US" altLang="ja-JP" dirty="0"/>
              <a:t>!?</a:t>
            </a:r>
            <a:r>
              <a:rPr lang="ja-JP" altLang="en-US" dirty="0"/>
              <a:t>温暖化の影響②</a:t>
            </a:r>
            <a:endParaRPr kumimoji="1" lang="ja-JP" altLang="en-US" dirty="0"/>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2705064" y="33156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あらわ</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7149048"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えいきょう</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5534677" y="3415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660" y="1586412"/>
            <a:ext cx="6809327" cy="5106995"/>
          </a:xfrm>
          <a:prstGeom prst="rect">
            <a:avLst/>
          </a:prstGeom>
        </p:spPr>
      </p:pic>
      <p:grpSp>
        <p:nvGrpSpPr>
          <p:cNvPr id="15" name="グループ化 14"/>
          <p:cNvGrpSpPr/>
          <p:nvPr/>
        </p:nvGrpSpPr>
        <p:grpSpPr>
          <a:xfrm>
            <a:off x="1360170" y="1641276"/>
            <a:ext cx="3120390" cy="529721"/>
            <a:chOff x="1360170" y="1641276"/>
            <a:chExt cx="3120390" cy="529721"/>
          </a:xfrm>
        </p:grpSpPr>
        <p:sp>
          <p:nvSpPr>
            <p:cNvPr id="13" name="テキスト ボックス 12"/>
            <p:cNvSpPr txBox="1"/>
            <p:nvPr/>
          </p:nvSpPr>
          <p:spPr>
            <a:xfrm>
              <a:off x="1360170" y="1721258"/>
              <a:ext cx="3047238" cy="449739"/>
            </a:xfrm>
            <a:prstGeom prst="rect">
              <a:avLst/>
            </a:prstGeom>
            <a:solidFill>
              <a:schemeClr val="bg1"/>
            </a:solidFill>
          </p:spPr>
          <p:txBody>
            <a:bodyPr wrap="square" rtlCol="0">
              <a:spAutoFit/>
            </a:bodyPr>
            <a:lstStyle/>
            <a:p>
              <a:pPr algn="ctr">
                <a:lnSpc>
                  <a:spcPct val="150000"/>
                </a:lnSpc>
              </a:pPr>
              <a:r>
                <a:rPr kumimoji="1" lang="en-US" altLang="ja-JP" dirty="0">
                  <a:latin typeface="Meiryo UI" panose="020B0604030504040204" pitchFamily="50" charset="-128"/>
                  <a:ea typeface="Meiryo UI" panose="020B0604030504040204" pitchFamily="50" charset="-128"/>
                </a:rPr>
                <a:t>2017</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月　京都府舞鶴市</a:t>
              </a: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2613212" y="1641276"/>
              <a:ext cx="186734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きょうと</a:t>
              </a:r>
              <a:r>
                <a:rPr kumimoji="1" lang="ja-JP" altLang="en-US" sz="1400" dirty="0" err="1">
                  <a:latin typeface="Meiryo UI" panose="020B0604030504040204" pitchFamily="50" charset="-128"/>
                  <a:ea typeface="Meiryo UI" panose="020B0604030504040204" pitchFamily="50" charset="-128"/>
                </a:rPr>
                <a:t>ふまいづる</a:t>
              </a: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8263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230" y="2711595"/>
            <a:ext cx="3890010" cy="2868739"/>
          </a:xfrm>
          <a:prstGeom prst="rect">
            <a:avLst/>
          </a:prstGeom>
        </p:spPr>
      </p:pic>
      <p:sp>
        <p:nvSpPr>
          <p:cNvPr id="14" name="角丸四角形吹き出し 13"/>
          <p:cNvSpPr/>
          <p:nvPr/>
        </p:nvSpPr>
        <p:spPr>
          <a:xfrm>
            <a:off x="6751320" y="5707380"/>
            <a:ext cx="2026920" cy="984290"/>
          </a:xfrm>
          <a:prstGeom prst="wedgeRoundRectCallout">
            <a:avLst>
              <a:gd name="adj1" fmla="val -28478"/>
              <a:gd name="adj2" fmla="val -77623"/>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lstStyle/>
          <a:p>
            <a:pPr algn="ctr"/>
            <a:r>
              <a:rPr lang="ja-JP" altLang="en-US" dirty="0"/>
              <a:t>地球温暖化のしくみ</a:t>
            </a:r>
            <a:endParaRPr kumimoji="1" lang="ja-JP" altLang="en-US" dirty="0"/>
          </a:p>
        </p:txBody>
      </p:sp>
      <p:sp>
        <p:nvSpPr>
          <p:cNvPr id="3" name="テキスト ボックス 2">
            <a:extLst>
              <a:ext uri="{FF2B5EF4-FFF2-40B4-BE49-F238E27FC236}">
                <a16:creationId xmlns:a16="http://schemas.microsoft.com/office/drawing/2014/main" id="{BE5D3F99-17E6-4D82-AD1B-C56A0FAC7100}"/>
              </a:ext>
            </a:extLst>
          </p:cNvPr>
          <p:cNvSpPr txBox="1"/>
          <p:nvPr/>
        </p:nvSpPr>
        <p:spPr>
          <a:xfrm>
            <a:off x="4329715"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E5D3F99-17E6-4D82-AD1B-C56A0FAC7100}"/>
              </a:ext>
            </a:extLst>
          </p:cNvPr>
          <p:cNvSpPr txBox="1"/>
          <p:nvPr/>
        </p:nvSpPr>
        <p:spPr>
          <a:xfrm>
            <a:off x="3345144"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0" y="2693860"/>
            <a:ext cx="3890010" cy="2868739"/>
          </a:xfrm>
          <a:prstGeom prst="rect">
            <a:avLst/>
          </a:prstGeom>
        </p:spPr>
      </p:pic>
      <p:grpSp>
        <p:nvGrpSpPr>
          <p:cNvPr id="15" name="グループ化 14"/>
          <p:cNvGrpSpPr/>
          <p:nvPr/>
        </p:nvGrpSpPr>
        <p:grpSpPr>
          <a:xfrm>
            <a:off x="457200" y="1976792"/>
            <a:ext cx="3246120" cy="648953"/>
            <a:chOff x="457200" y="1976792"/>
            <a:chExt cx="3246120" cy="648953"/>
          </a:xfrm>
        </p:grpSpPr>
        <p:sp>
          <p:nvSpPr>
            <p:cNvPr id="7" name="テキスト ボックス 6"/>
            <p:cNvSpPr txBox="1"/>
            <p:nvPr/>
          </p:nvSpPr>
          <p:spPr>
            <a:xfrm>
              <a:off x="457200" y="2164080"/>
              <a:ext cx="324612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これまでの状態</a:t>
              </a: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2226033" y="1976792"/>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じょ</a:t>
              </a:r>
              <a:r>
                <a:rPr kumimoji="1" lang="ja-JP" altLang="en-US" sz="1400" dirty="0">
                  <a:latin typeface="Meiryo UI" panose="020B0604030504040204" pitchFamily="50" charset="-128"/>
                  <a:ea typeface="Meiryo UI" panose="020B0604030504040204" pitchFamily="50" charset="-128"/>
                </a:rPr>
                <a:t>うたい</a:t>
              </a:r>
              <a:endParaRPr kumimoji="1" lang="en-US" altLang="ja-JP" sz="140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4953000" y="1976792"/>
            <a:ext cx="3825240" cy="648953"/>
            <a:chOff x="4953000" y="1976792"/>
            <a:chExt cx="3825240" cy="648953"/>
          </a:xfrm>
        </p:grpSpPr>
        <p:sp>
          <p:nvSpPr>
            <p:cNvPr id="8" name="テキスト ボックス 7"/>
            <p:cNvSpPr txBox="1"/>
            <p:nvPr/>
          </p:nvSpPr>
          <p:spPr>
            <a:xfrm>
              <a:off x="4953000" y="2164080"/>
              <a:ext cx="382524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温室効果ガスが増えると・・・</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4978383" y="1976792"/>
              <a:ext cx="1298401"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6588957" y="5668743"/>
            <a:ext cx="2120703" cy="1000067"/>
            <a:chOff x="6588957" y="5668743"/>
            <a:chExt cx="2120703" cy="1000067"/>
          </a:xfrm>
        </p:grpSpPr>
        <p:sp>
          <p:nvSpPr>
            <p:cNvPr id="9" name="テキスト ボックス 8"/>
            <p:cNvSpPr txBox="1"/>
            <p:nvPr/>
          </p:nvSpPr>
          <p:spPr>
            <a:xfrm>
              <a:off x="6833234" y="5745480"/>
              <a:ext cx="1876426" cy="923330"/>
            </a:xfrm>
            <a:prstGeom prst="rect">
              <a:avLst/>
            </a:prstGeom>
            <a:noFill/>
          </p:spPr>
          <p:txBody>
            <a:bodyPr wrap="square" rtlCol="0">
              <a:spAutoFit/>
            </a:bodyPr>
            <a:lstStyle/>
            <a:p>
              <a:pPr algn="ctr">
                <a:lnSpc>
                  <a:spcPct val="150000"/>
                </a:lnSpc>
                <a:buClr>
                  <a:srgbClr val="000000"/>
                </a:buClr>
                <a:buSzPct val="100000"/>
              </a:pPr>
              <a:r>
                <a:rPr lang="ja-JP" altLang="en-US" dirty="0">
                  <a:latin typeface="Meiryo UI" panose="020B0604030504040204" pitchFamily="50" charset="-128"/>
                  <a:ea typeface="Meiryo UI" panose="020B0604030504040204" pitchFamily="50" charset="-128"/>
                </a:rPr>
                <a:t>温室効果ガスが</a:t>
              </a:r>
              <a:endParaRPr lang="en-US" altLang="ja-JP"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dirty="0">
                  <a:latin typeface="Meiryo UI" panose="020B0604030504040204" pitchFamily="50" charset="-128"/>
                  <a:ea typeface="Meiryo UI" panose="020B0604030504040204" pitchFamily="50" charset="-128"/>
                </a:rPr>
                <a:t>増えすぎたから</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6847411" y="5668743"/>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6588957" y="6078623"/>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ふ</a:t>
              </a:r>
              <a:endParaRPr kumimoji="1" lang="en-US" altLang="ja-JP"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4319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人間が出す温室効果ガス</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008" y="1598510"/>
            <a:ext cx="5063731" cy="5063731"/>
          </a:xfrm>
          <a:prstGeom prst="rect">
            <a:avLst/>
          </a:prstGeom>
        </p:spPr>
      </p:pic>
      <p:sp>
        <p:nvSpPr>
          <p:cNvPr id="7" name="テキスト ボックス 6">
            <a:extLst>
              <a:ext uri="{FF2B5EF4-FFF2-40B4-BE49-F238E27FC236}">
                <a16:creationId xmlns:a16="http://schemas.microsoft.com/office/drawing/2014/main" id="{BE5D3F99-17E6-4D82-AD1B-C56A0FAC7100}"/>
              </a:ext>
            </a:extLst>
          </p:cNvPr>
          <p:cNvSpPr txBox="1"/>
          <p:nvPr/>
        </p:nvSpPr>
        <p:spPr>
          <a:xfrm>
            <a:off x="6498164" y="6152903"/>
            <a:ext cx="2653053" cy="577081"/>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出所</a:t>
            </a:r>
            <a:r>
              <a:rPr kumimoji="1" lang="en-US" altLang="ja-JP" sz="1050" dirty="0">
                <a:latin typeface="Meiryo UI" panose="020B0604030504040204" pitchFamily="50" charset="-128"/>
                <a:ea typeface="Meiryo UI" panose="020B0604030504040204" pitchFamily="50" charset="-128"/>
              </a:rPr>
              <a:t>) 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次評価報告書より作成</a:t>
            </a:r>
          </a:p>
          <a:p>
            <a:pPr lvl="0" algn="ctr">
              <a:defRPr/>
            </a:pPr>
            <a:r>
              <a:rPr kumimoji="1" lang="ja-JP" altLang="en-US" sz="1050" dirty="0">
                <a:latin typeface="Meiryo UI" panose="020B0604030504040204" pitchFamily="50" charset="-128"/>
                <a:ea typeface="Meiryo UI" panose="020B0604030504040204" pitchFamily="50" charset="-128"/>
              </a:rPr>
              <a:t>全国地球温暖化防止活動推進センター</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62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307080"/>
            <a:ext cx="2918460" cy="2926080"/>
          </a:xfrm>
          <a:prstGeom prst="rect">
            <a:avLst/>
          </a:prstGeom>
        </p:spPr>
      </p:pic>
      <p:sp>
        <p:nvSpPr>
          <p:cNvPr id="30" name="テキスト ボックス 29"/>
          <p:cNvSpPr txBox="1"/>
          <p:nvPr/>
        </p:nvSpPr>
        <p:spPr>
          <a:xfrm>
            <a:off x="6256020" y="4308455"/>
            <a:ext cx="2293620" cy="923330"/>
          </a:xfrm>
          <a:prstGeom prst="rect">
            <a:avLst/>
          </a:prstGeom>
          <a:solidFill>
            <a:schemeClr val="bg1">
              <a:alpha val="70000"/>
            </a:schemeClr>
          </a:solid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二酸化炭素が出されて</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地球温暖化に</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つながります</a:t>
            </a:r>
          </a:p>
        </p:txBody>
      </p:sp>
      <p:sp>
        <p:nvSpPr>
          <p:cNvPr id="32" name="右矢印 31"/>
          <p:cNvSpPr/>
          <p:nvPr/>
        </p:nvSpPr>
        <p:spPr>
          <a:xfrm>
            <a:off x="433444" y="4574044"/>
            <a:ext cx="5936876"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67290" y="5483736"/>
            <a:ext cx="5903030"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391862" y="3613627"/>
            <a:ext cx="5978458"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79220" y="1981200"/>
            <a:ext cx="669036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・温室効果ガスの代表は</a:t>
            </a:r>
            <a:r>
              <a:rPr kumimoji="1" lang="ja-JP" altLang="en-US" b="1" dirty="0">
                <a:latin typeface="Meiryo UI" panose="020B0604030504040204" pitchFamily="50" charset="-128"/>
                <a:ea typeface="Meiryo UI" panose="020B0604030504040204" pitchFamily="50" charset="-128"/>
              </a:rPr>
              <a:t>「二酸化炭素（</a:t>
            </a:r>
            <a:r>
              <a:rPr kumimoji="1" lang="en-US" altLang="ja-JP" b="1" dirty="0">
                <a:latin typeface="Meiryo UI" panose="020B0604030504040204" pitchFamily="50" charset="-128"/>
                <a:ea typeface="Meiryo UI" panose="020B0604030504040204" pitchFamily="50" charset="-128"/>
              </a:rPr>
              <a:t>CO</a:t>
            </a:r>
            <a:r>
              <a:rPr kumimoji="1" lang="en-US" altLang="ja-JP" sz="1200"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372782" y="2510552"/>
            <a:ext cx="748927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・二酸化炭素は、石油・石炭・天然ガスなどの</a:t>
            </a:r>
            <a:r>
              <a:rPr kumimoji="1" lang="ja-JP" altLang="en-US" b="1" dirty="0">
                <a:latin typeface="Meiryo UI" panose="020B0604030504040204" pitchFamily="50" charset="-128"/>
                <a:ea typeface="Meiryo UI" panose="020B0604030504040204" pitchFamily="50" charset="-128"/>
              </a:rPr>
              <a:t>「化石燃料」</a:t>
            </a:r>
            <a:r>
              <a:rPr kumimoji="1" lang="ja-JP" altLang="en-US" dirty="0">
                <a:latin typeface="Meiryo UI" panose="020B0604030504040204" pitchFamily="50" charset="-128"/>
                <a:ea typeface="Meiryo UI" panose="020B0604030504040204" pitchFamily="50" charset="-128"/>
              </a:rPr>
              <a:t>を燃やすときに発生</a:t>
            </a:r>
          </a:p>
        </p:txBody>
      </p:sp>
      <p:grpSp>
        <p:nvGrpSpPr>
          <p:cNvPr id="6" name="グループ化 5"/>
          <p:cNvGrpSpPr/>
          <p:nvPr/>
        </p:nvGrpSpPr>
        <p:grpSpPr>
          <a:xfrm>
            <a:off x="3381091" y="3185013"/>
            <a:ext cx="2355475" cy="909506"/>
            <a:chOff x="3381091" y="3185013"/>
            <a:chExt cx="2355475" cy="909506"/>
          </a:xfrm>
        </p:grpSpPr>
        <p:sp>
          <p:nvSpPr>
            <p:cNvPr id="44" name="角丸四角形 43"/>
            <p:cNvSpPr/>
            <p:nvPr/>
          </p:nvSpPr>
          <p:spPr>
            <a:xfrm>
              <a:off x="3381091" y="3185013"/>
              <a:ext cx="2355475" cy="909506"/>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42" y="3262977"/>
              <a:ext cx="624392" cy="753577"/>
            </a:xfrm>
            <a:prstGeom prst="rect">
              <a:avLst/>
            </a:prstGeom>
          </p:spPr>
        </p:pic>
      </p:grpSp>
      <p:grpSp>
        <p:nvGrpSpPr>
          <p:cNvPr id="3" name="グループ化 2"/>
          <p:cNvGrpSpPr/>
          <p:nvPr/>
        </p:nvGrpSpPr>
        <p:grpSpPr>
          <a:xfrm>
            <a:off x="389270" y="4325247"/>
            <a:ext cx="2628250" cy="934012"/>
            <a:chOff x="389270" y="4325247"/>
            <a:chExt cx="2628250" cy="934012"/>
          </a:xfrm>
        </p:grpSpPr>
        <p:sp>
          <p:nvSpPr>
            <p:cNvPr id="39" name="角丸四角形 38"/>
            <p:cNvSpPr/>
            <p:nvPr/>
          </p:nvSpPr>
          <p:spPr>
            <a:xfrm>
              <a:off x="389270" y="4325247"/>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016" y="4490140"/>
              <a:ext cx="1301150" cy="640249"/>
            </a:xfrm>
            <a:prstGeom prst="rect">
              <a:avLst/>
            </a:prstGeom>
          </p:spPr>
        </p:pic>
        <p:sp>
          <p:nvSpPr>
            <p:cNvPr id="26" name="テキスト ボックス 25"/>
            <p:cNvSpPr txBox="1"/>
            <p:nvPr/>
          </p:nvSpPr>
          <p:spPr>
            <a:xfrm>
              <a:off x="480059" y="4428262"/>
              <a:ext cx="1225927"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車を動かすと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ガソリンが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391862" y="5471165"/>
            <a:ext cx="2628250" cy="904981"/>
            <a:chOff x="362925" y="5432471"/>
            <a:chExt cx="2628250" cy="904981"/>
          </a:xfrm>
        </p:grpSpPr>
        <p:sp>
          <p:nvSpPr>
            <p:cNvPr id="40" name="角丸四角形 39"/>
            <p:cNvSpPr/>
            <p:nvPr/>
          </p:nvSpPr>
          <p:spPr>
            <a:xfrm>
              <a:off x="362925" y="5432471"/>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360" y="5584742"/>
              <a:ext cx="876300" cy="665481"/>
            </a:xfrm>
            <a:prstGeom prst="rect">
              <a:avLst/>
            </a:prstGeom>
          </p:spPr>
        </p:pic>
        <p:sp>
          <p:nvSpPr>
            <p:cNvPr id="27" name="テキスト ボックス 26"/>
            <p:cNvSpPr txBox="1"/>
            <p:nvPr/>
          </p:nvSpPr>
          <p:spPr>
            <a:xfrm>
              <a:off x="533401" y="5569713"/>
              <a:ext cx="1120790" cy="707886"/>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ものを</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捨てると</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3502882" y="3285574"/>
            <a:ext cx="1425833"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火力発電所で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化石燃料が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389270" y="3179339"/>
            <a:ext cx="2628250" cy="904981"/>
            <a:chOff x="389270" y="3179339"/>
            <a:chExt cx="2628250" cy="904981"/>
          </a:xfrm>
        </p:grpSpPr>
        <p:sp>
          <p:nvSpPr>
            <p:cNvPr id="34" name="角丸四角形 33"/>
            <p:cNvSpPr/>
            <p:nvPr/>
          </p:nvSpPr>
          <p:spPr>
            <a:xfrm>
              <a:off x="389270" y="3179339"/>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971" y="3401799"/>
              <a:ext cx="1540475" cy="560601"/>
            </a:xfrm>
            <a:prstGeom prst="rect">
              <a:avLst/>
            </a:prstGeom>
          </p:spPr>
        </p:pic>
      </p:grpSp>
      <p:sp>
        <p:nvSpPr>
          <p:cNvPr id="23" name="テキスト ボックス 22"/>
          <p:cNvSpPr txBox="1"/>
          <p:nvPr/>
        </p:nvSpPr>
        <p:spPr>
          <a:xfrm>
            <a:off x="514107" y="3286185"/>
            <a:ext cx="915378" cy="830997"/>
          </a:xfrm>
          <a:prstGeom prst="rect">
            <a:avLst/>
          </a:prstGeom>
          <a:noFill/>
        </p:spPr>
        <p:txBody>
          <a:bodyPr wrap="squar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電気を</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使うと</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45" name="角丸四角形 44"/>
          <p:cNvSpPr/>
          <p:nvPr/>
        </p:nvSpPr>
        <p:spPr>
          <a:xfrm>
            <a:off x="3401882" y="5493400"/>
            <a:ext cx="2355475" cy="909506"/>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3502" y="5615816"/>
            <a:ext cx="729473" cy="709096"/>
          </a:xfrm>
          <a:prstGeom prst="rect">
            <a:avLst/>
          </a:prstGeom>
        </p:spPr>
      </p:pic>
      <p:sp>
        <p:nvSpPr>
          <p:cNvPr id="29" name="テキスト ボックス 28"/>
          <p:cNvSpPr txBox="1"/>
          <p:nvPr/>
        </p:nvSpPr>
        <p:spPr>
          <a:xfrm>
            <a:off x="3387817" y="5733149"/>
            <a:ext cx="1649003"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ごみ焼却場で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ごみが燃やされ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1406134" y="1806518"/>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2631746" y="181833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だいひょう</a:t>
            </a:r>
            <a:endParaRPr kumimoji="1" lang="en-US" altLang="ja-JP" sz="12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BE5D3F99-17E6-4D82-AD1B-C56A0FAC7100}"/>
              </a:ext>
            </a:extLst>
          </p:cNvPr>
          <p:cNvSpPr txBox="1"/>
          <p:nvPr/>
        </p:nvSpPr>
        <p:spPr>
          <a:xfrm>
            <a:off x="3686903" y="1805252"/>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にさん</a:t>
            </a:r>
            <a:r>
              <a:rPr kumimoji="1" lang="ja-JP" altLang="en-US" sz="1200" dirty="0">
                <a:latin typeface="Meiryo UI" panose="020B0604030504040204" pitchFamily="50" charset="-128"/>
                <a:ea typeface="Meiryo UI" panose="020B0604030504040204" pitchFamily="50" charset="-128"/>
              </a:rPr>
              <a:t>かたんそ</a:t>
            </a:r>
            <a:endParaRPr kumimoji="1" lang="en-US" altLang="ja-JP" sz="12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BE5D3F99-17E6-4D82-AD1B-C56A0FAC7100}"/>
              </a:ext>
            </a:extLst>
          </p:cNvPr>
          <p:cNvSpPr txBox="1"/>
          <p:nvPr/>
        </p:nvSpPr>
        <p:spPr>
          <a:xfrm>
            <a:off x="2624597" y="2334310"/>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せきゆ</a:t>
            </a:r>
            <a:endParaRPr kumimoji="1" lang="en-US" altLang="ja-JP" sz="12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E5D3F99-17E6-4D82-AD1B-C56A0FAC7100}"/>
              </a:ext>
            </a:extLst>
          </p:cNvPr>
          <p:cNvSpPr txBox="1"/>
          <p:nvPr/>
        </p:nvSpPr>
        <p:spPr>
          <a:xfrm>
            <a:off x="3221576" y="233301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せきたん</a:t>
            </a:r>
            <a:endParaRPr kumimoji="1" lang="en-US" altLang="ja-JP" sz="12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BE5D3F99-17E6-4D82-AD1B-C56A0FAC7100}"/>
              </a:ext>
            </a:extLst>
          </p:cNvPr>
          <p:cNvSpPr txBox="1"/>
          <p:nvPr/>
        </p:nvSpPr>
        <p:spPr>
          <a:xfrm>
            <a:off x="3788749" y="2322154"/>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てんねん</a:t>
            </a:r>
            <a:endParaRPr kumimoji="1" lang="en-US" altLang="ja-JP" sz="12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BE5D3F99-17E6-4D82-AD1B-C56A0FAC7100}"/>
              </a:ext>
            </a:extLst>
          </p:cNvPr>
          <p:cNvSpPr txBox="1"/>
          <p:nvPr/>
        </p:nvSpPr>
        <p:spPr>
          <a:xfrm>
            <a:off x="5437783" y="233301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かせきねんりょう</a:t>
            </a:r>
            <a:endParaRPr kumimoji="1" lang="en-US" altLang="ja-JP" sz="12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BE5D3F99-17E6-4D82-AD1B-C56A0FAC7100}"/>
              </a:ext>
            </a:extLst>
          </p:cNvPr>
          <p:cNvSpPr txBox="1"/>
          <p:nvPr/>
        </p:nvSpPr>
        <p:spPr>
          <a:xfrm>
            <a:off x="6704657" y="2338008"/>
            <a:ext cx="552960"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も</a:t>
            </a:r>
            <a:endParaRPr kumimoji="1"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BE5D3F99-17E6-4D82-AD1B-C56A0FAC7100}"/>
              </a:ext>
            </a:extLst>
          </p:cNvPr>
          <p:cNvSpPr txBox="1"/>
          <p:nvPr/>
        </p:nvSpPr>
        <p:spPr>
          <a:xfrm>
            <a:off x="7544972" y="2351919"/>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はっせい</a:t>
            </a:r>
            <a:endParaRPr kumimoji="1" lang="en-US" altLang="ja-JP" sz="12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E5D3F99-17E6-4D82-AD1B-C56A0FAC7100}"/>
              </a:ext>
            </a:extLst>
          </p:cNvPr>
          <p:cNvSpPr txBox="1"/>
          <p:nvPr/>
        </p:nvSpPr>
        <p:spPr>
          <a:xfrm>
            <a:off x="468257" y="3194943"/>
            <a:ext cx="640398"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でんき</a:t>
            </a:r>
            <a:endParaRPr kumimoji="1" lang="en-US" altLang="ja-JP" sz="11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BE5D3F99-17E6-4D82-AD1B-C56A0FAC7100}"/>
              </a:ext>
            </a:extLst>
          </p:cNvPr>
          <p:cNvSpPr txBox="1"/>
          <p:nvPr/>
        </p:nvSpPr>
        <p:spPr>
          <a:xfrm>
            <a:off x="458927" y="3567405"/>
            <a:ext cx="537794"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つか</a:t>
            </a:r>
            <a:endParaRPr kumimoji="1" lang="en-US" altLang="ja-JP" sz="11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E5D3F99-17E6-4D82-AD1B-C56A0FAC7100}"/>
              </a:ext>
            </a:extLst>
          </p:cNvPr>
          <p:cNvSpPr txBox="1"/>
          <p:nvPr/>
        </p:nvSpPr>
        <p:spPr>
          <a:xfrm>
            <a:off x="201677" y="4289238"/>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くるま　</a:t>
            </a:r>
            <a:r>
              <a:rPr kumimoji="1" lang="ja-JP" altLang="en-US" sz="1100" dirty="0" err="1">
                <a:latin typeface="Meiryo UI" panose="020B0604030504040204" pitchFamily="50" charset="-128"/>
                <a:ea typeface="Meiryo UI" panose="020B0604030504040204" pitchFamily="50" charset="-128"/>
              </a:rPr>
              <a:t>うご</a:t>
            </a:r>
            <a:endParaRPr kumimoji="1" lang="en-US" altLang="ja-JP" sz="11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BE5D3F99-17E6-4D82-AD1B-C56A0FAC7100}"/>
              </a:ext>
            </a:extLst>
          </p:cNvPr>
          <p:cNvSpPr txBox="1"/>
          <p:nvPr/>
        </p:nvSpPr>
        <p:spPr>
          <a:xfrm>
            <a:off x="94854" y="5809653"/>
            <a:ext cx="1298401" cy="261610"/>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す</a:t>
            </a:r>
            <a:endParaRPr kumimoji="1" lang="en-US" altLang="ja-JP" sz="105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E5D3F99-17E6-4D82-AD1B-C56A0FAC7100}"/>
              </a:ext>
            </a:extLst>
          </p:cNvPr>
          <p:cNvSpPr txBox="1"/>
          <p:nvPr/>
        </p:nvSpPr>
        <p:spPr>
          <a:xfrm>
            <a:off x="3447337" y="3146716"/>
            <a:ext cx="1298401"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かりょくはつ</a:t>
            </a:r>
            <a:r>
              <a:rPr kumimoji="1" lang="ja-JP" altLang="en-US" sz="1100" dirty="0">
                <a:latin typeface="Meiryo UI" panose="020B0604030504040204" pitchFamily="50" charset="-128"/>
                <a:ea typeface="Meiryo UI" panose="020B0604030504040204" pitchFamily="50" charset="-128"/>
              </a:rPr>
              <a:t>でんしょ</a:t>
            </a:r>
            <a:endParaRPr kumimoji="1" lang="en-US" altLang="ja-JP" sz="11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BE5D3F99-17E6-4D82-AD1B-C56A0FAC7100}"/>
              </a:ext>
            </a:extLst>
          </p:cNvPr>
          <p:cNvSpPr txBox="1"/>
          <p:nvPr/>
        </p:nvSpPr>
        <p:spPr>
          <a:xfrm>
            <a:off x="3535639" y="5565375"/>
            <a:ext cx="1298401"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しょ</a:t>
            </a:r>
            <a:r>
              <a:rPr kumimoji="1" lang="ja-JP" altLang="en-US" sz="1100" dirty="0">
                <a:latin typeface="Meiryo UI" panose="020B0604030504040204" pitchFamily="50" charset="-128"/>
                <a:ea typeface="Meiryo UI" panose="020B0604030504040204" pitchFamily="50" charset="-128"/>
              </a:rPr>
              <a:t>うきゃくじょう</a:t>
            </a:r>
            <a:endParaRPr kumimoji="1" lang="en-US" altLang="ja-JP" sz="1100" dirty="0">
              <a:latin typeface="Meiryo UI" panose="020B0604030504040204" pitchFamily="50" charset="-128"/>
              <a:ea typeface="Meiryo UI" panose="020B0604030504040204" pitchFamily="50" charset="-128"/>
            </a:endParaRPr>
          </a:p>
        </p:txBody>
      </p:sp>
      <p:sp>
        <p:nvSpPr>
          <p:cNvPr id="7" name="タイトル 6"/>
          <p:cNvSpPr>
            <a:spLocks noGrp="1"/>
          </p:cNvSpPr>
          <p:nvPr>
            <p:ph type="ctrTitle"/>
          </p:nvPr>
        </p:nvSpPr>
        <p:spPr/>
        <p:txBody>
          <a:bodyPr/>
          <a:lstStyle/>
          <a:p>
            <a:r>
              <a:rPr kumimoji="1" lang="ja-JP" altLang="en-US" dirty="0"/>
              <a:t>地球温暖化とわたしたちの暮らし</a:t>
            </a:r>
          </a:p>
        </p:txBody>
      </p:sp>
      <p:sp>
        <p:nvSpPr>
          <p:cNvPr id="58" name="テキスト ボックス 57">
            <a:extLst>
              <a:ext uri="{FF2B5EF4-FFF2-40B4-BE49-F238E27FC236}">
                <a16:creationId xmlns:a16="http://schemas.microsoft.com/office/drawing/2014/main" id="{BE5D3F99-17E6-4D82-AD1B-C56A0FAC7100}"/>
              </a:ext>
            </a:extLst>
          </p:cNvPr>
          <p:cNvSpPr txBox="1"/>
          <p:nvPr/>
        </p:nvSpPr>
        <p:spPr>
          <a:xfrm>
            <a:off x="3269011"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BE5D3F99-17E6-4D82-AD1B-C56A0FAC7100}"/>
              </a:ext>
            </a:extLst>
          </p:cNvPr>
          <p:cNvSpPr txBox="1"/>
          <p:nvPr/>
        </p:nvSpPr>
        <p:spPr>
          <a:xfrm>
            <a:off x="2174712"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BE5D3F99-17E6-4D82-AD1B-C56A0FAC7100}"/>
              </a:ext>
            </a:extLst>
          </p:cNvPr>
          <p:cNvSpPr txBox="1"/>
          <p:nvPr/>
        </p:nvSpPr>
        <p:spPr>
          <a:xfrm>
            <a:off x="6780307"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く</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05647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3473</Words>
  <Application>Microsoft Office PowerPoint</Application>
  <PresentationFormat>画面に合わせる (4:3)</PresentationFormat>
  <Paragraphs>438</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A-OTF 新ゴ Pro B</vt:lpstr>
      <vt:lpstr>Meiryo UI</vt:lpstr>
      <vt:lpstr>ＭＳ Ｐゴシック</vt:lpstr>
      <vt:lpstr>Arial</vt:lpstr>
      <vt:lpstr>Calibri</vt:lpstr>
      <vt:lpstr>Calibri Light</vt:lpstr>
      <vt:lpstr>Times New Roman</vt:lpstr>
      <vt:lpstr>Office テーマ</vt:lpstr>
      <vt:lpstr>PowerPoint プレゼンテーション</vt:lpstr>
      <vt:lpstr>【クイズ】 地球温暖化って何？</vt:lpstr>
      <vt:lpstr>【こたえ】 地球温暖化とは</vt:lpstr>
      <vt:lpstr>過去の気温上昇</vt:lpstr>
      <vt:lpstr>すでに表れている!?温暖化の影響①</vt:lpstr>
      <vt:lpstr>すでに表れている!?温暖化の影響②</vt:lpstr>
      <vt:lpstr>地球温暖化のしくみ</vt:lpstr>
      <vt:lpstr>人間が出す温室効果ガス</vt:lpstr>
      <vt:lpstr>地球温暖化とわたしたちの暮らし</vt:lpstr>
      <vt:lpstr>電気を作るときに二酸化炭素が出る</vt:lpstr>
      <vt:lpstr>これからどれだけ気温が上がる？</vt:lpstr>
      <vt:lpstr>これからどれだけ気温が上がる？</vt:lpstr>
      <vt:lpstr>気温が上がると、どんなことが起こる？</vt:lpstr>
      <vt:lpstr>【クイズ】 どれだけ減らせば温暖化を防げる？</vt:lpstr>
      <vt:lpstr>【こたえ】 どれだけ減らせば温暖化を防げる？</vt:lpstr>
      <vt:lpstr>どれぐらい気温が上がるかは、 人間が出す二酸化炭素などの量による</vt:lpstr>
      <vt:lpstr>世界の約束「パリ協定」</vt:lpstr>
      <vt:lpstr>実質「ゼロ」ってどうするの？</vt:lpstr>
      <vt:lpstr>石油や石炭を使わない未来を描こう</vt:lpstr>
      <vt:lpstr>クール・チョイスで選ぶ未来</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木原浩貴</cp:lastModifiedBy>
  <cp:revision>40</cp:revision>
  <dcterms:created xsi:type="dcterms:W3CDTF">2018-02-15T08:31:14Z</dcterms:created>
  <dcterms:modified xsi:type="dcterms:W3CDTF">2018-02-20T07:24:42Z</dcterms:modified>
</cp:coreProperties>
</file>