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99" r:id="rId2"/>
    <p:sldId id="256" r:id="rId3"/>
    <p:sldId id="307" r:id="rId4"/>
    <p:sldId id="257" r:id="rId5"/>
    <p:sldId id="280" r:id="rId6"/>
    <p:sldId id="261" r:id="rId7"/>
    <p:sldId id="274" r:id="rId8"/>
    <p:sldId id="292" r:id="rId9"/>
    <p:sldId id="281" r:id="rId10"/>
    <p:sldId id="308" r:id="rId11"/>
    <p:sldId id="282" r:id="rId12"/>
    <p:sldId id="289" r:id="rId13"/>
    <p:sldId id="284" r:id="rId14"/>
    <p:sldId id="285" r:id="rId15"/>
    <p:sldId id="293" r:id="rId16"/>
    <p:sldId id="286" r:id="rId17"/>
    <p:sldId id="290" r:id="rId18"/>
    <p:sldId id="300" r:id="rId19"/>
    <p:sldId id="287" r:id="rId20"/>
    <p:sldId id="288" r:id="rId21"/>
    <p:sldId id="291" r:id="rId22"/>
    <p:sldId id="301" r:id="rId23"/>
    <p:sldId id="262" r:id="rId24"/>
    <p:sldId id="306" r:id="rId25"/>
    <p:sldId id="263" r:id="rId26"/>
    <p:sldId id="302" r:id="rId27"/>
    <p:sldId id="266" r:id="rId28"/>
    <p:sldId id="295" r:id="rId29"/>
    <p:sldId id="303" r:id="rId30"/>
    <p:sldId id="265" r:id="rId31"/>
    <p:sldId id="304" r:id="rId32"/>
    <p:sldId id="264" r:id="rId33"/>
    <p:sldId id="267" r:id="rId34"/>
    <p:sldId id="296" r:id="rId35"/>
    <p:sldId id="270" r:id="rId36"/>
    <p:sldId id="271" r:id="rId37"/>
    <p:sldId id="272" r:id="rId38"/>
    <p:sldId id="297" r:id="rId39"/>
    <p:sldId id="298" r:id="rId40"/>
  </p:sldIdLst>
  <p:sldSz cx="9144000" cy="6858000" type="screen4x3"/>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95388" autoAdjust="0"/>
  </p:normalViewPr>
  <p:slideViewPr>
    <p:cSldViewPr snapToGrid="0">
      <p:cViewPr varScale="1">
        <p:scale>
          <a:sx n="108" d="100"/>
          <a:sy n="108" d="100"/>
        </p:scale>
        <p:origin x="39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47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1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4915" tIns="47457" rIns="94915" bIns="474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95217" y="0"/>
            <a:ext cx="3056414" cy="510800"/>
          </a:xfrm>
          <a:prstGeom prst="rect">
            <a:avLst/>
          </a:prstGeom>
        </p:spPr>
        <p:txBody>
          <a:bodyPr vert="horz" lIns="94915" tIns="47457" rIns="94915" bIns="47457" rtlCol="0"/>
          <a:lstStyle>
            <a:lvl1pPr algn="r">
              <a:defRPr sz="1200"/>
            </a:lvl1pPr>
          </a:lstStyle>
          <a:p>
            <a:fld id="{25DF0329-8636-44CD-8C7C-FA1B97835811}" type="datetimeFigureOut">
              <a:rPr kumimoji="1" lang="ja-JP" altLang="en-US" smtClean="0"/>
              <a:t>2019/6/18</a:t>
            </a:fld>
            <a:endParaRPr kumimoji="1" lang="ja-JP" altLang="en-US"/>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4915" tIns="47457" rIns="94915" bIns="47457" rtlCol="0" anchor="ctr"/>
          <a:lstStyle/>
          <a:p>
            <a:endParaRPr lang="ja-JP" altLang="en-US"/>
          </a:p>
        </p:txBody>
      </p:sp>
      <p:sp>
        <p:nvSpPr>
          <p:cNvPr id="5" name="ノート プレースホルダー 4"/>
          <p:cNvSpPr>
            <a:spLocks noGrp="1"/>
          </p:cNvSpPr>
          <p:nvPr>
            <p:ph type="body" sz="quarter" idx="3"/>
          </p:nvPr>
        </p:nvSpPr>
        <p:spPr>
          <a:xfrm>
            <a:off x="705327" y="4899433"/>
            <a:ext cx="5642610" cy="4008626"/>
          </a:xfrm>
          <a:prstGeom prst="rect">
            <a:avLst/>
          </a:prstGeom>
        </p:spPr>
        <p:txBody>
          <a:bodyPr vert="horz" lIns="94915" tIns="47457" rIns="94915" bIns="474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9"/>
          </a:xfrm>
          <a:prstGeom prst="rect">
            <a:avLst/>
          </a:prstGeom>
        </p:spPr>
        <p:txBody>
          <a:bodyPr vert="horz" lIns="94915" tIns="47457" rIns="94915" bIns="474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95217" y="9669840"/>
            <a:ext cx="3056414" cy="510799"/>
          </a:xfrm>
          <a:prstGeom prst="rect">
            <a:avLst/>
          </a:prstGeom>
        </p:spPr>
        <p:txBody>
          <a:bodyPr vert="horz" lIns="94915" tIns="47457" rIns="94915" bIns="47457" rtlCol="0" anchor="b"/>
          <a:lstStyle>
            <a:lvl1pPr algn="r">
              <a:defRPr sz="1200"/>
            </a:lvl1pPr>
          </a:lstStyle>
          <a:p>
            <a:fld id="{B71CE893-CA97-4E64-BC32-B564EBAC5ED5}" type="slidenum">
              <a:rPr kumimoji="1" lang="ja-JP" altLang="en-US" smtClean="0"/>
              <a:t>‹#›</a:t>
            </a:fld>
            <a:endParaRPr kumimoji="1" lang="ja-JP" altLang="en-US"/>
          </a:p>
        </p:txBody>
      </p:sp>
    </p:spTree>
    <p:extLst>
      <p:ext uri="{BB962C8B-B14F-4D97-AF65-F5344CB8AC3E}">
        <p14:creationId xmlns:p14="http://schemas.microsoft.com/office/powerpoint/2010/main" val="2280636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a:t>
            </a:fld>
            <a:endParaRPr kumimoji="1" lang="ja-JP" altLang="en-US"/>
          </a:p>
        </p:txBody>
      </p:sp>
    </p:spTree>
    <p:extLst>
      <p:ext uri="{BB962C8B-B14F-4D97-AF65-F5344CB8AC3E}">
        <p14:creationId xmlns:p14="http://schemas.microsoft.com/office/powerpoint/2010/main" val="202253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10</a:t>
            </a:fld>
            <a:endParaRPr kumimoji="1" lang="ja-JP" altLang="en-US"/>
          </a:p>
        </p:txBody>
      </p:sp>
    </p:spTree>
    <p:extLst>
      <p:ext uri="{BB962C8B-B14F-4D97-AF65-F5344CB8AC3E}">
        <p14:creationId xmlns:p14="http://schemas.microsoft.com/office/powerpoint/2010/main" val="369891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r>
              <a:rPr kumimoji="1" lang="ja-JP" altLang="en-US" dirty="0"/>
              <a:t>そのあと</a:t>
            </a:r>
            <a:r>
              <a:rPr kumimoji="1" lang="en-US" altLang="ja-JP" dirty="0"/>
              <a:t>4</a:t>
            </a:r>
            <a:r>
              <a:rPr kumimoji="1" lang="ja-JP" altLang="en-US" dirty="0"/>
              <a:t>面のうち、</a:t>
            </a:r>
            <a:r>
              <a:rPr kumimoji="1" lang="en-US" altLang="ja-JP" dirty="0"/>
              <a:t>2</a:t>
            </a:r>
            <a:r>
              <a:rPr kumimoji="1" lang="ja-JP" altLang="en-US" dirty="0"/>
              <a:t>面を折ります。</a:t>
            </a:r>
            <a:r>
              <a:rPr kumimoji="1" lang="en-US" altLang="ja-JP" dirty="0"/>
              <a:t>2</a:t>
            </a:r>
            <a:r>
              <a:rPr kumimoji="1" lang="ja-JP" altLang="en-US" dirty="0"/>
              <a:t>面を折ったら、折っていない</a:t>
            </a:r>
            <a:r>
              <a:rPr kumimoji="1" lang="en-US" altLang="ja-JP" dirty="0"/>
              <a:t>2</a:t>
            </a:r>
            <a:r>
              <a:rPr kumimoji="1" lang="ja-JP" altLang="en-US" dirty="0"/>
              <a:t>面を切ってください。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11</a:t>
            </a:fld>
            <a:endParaRPr kumimoji="1" lang="ja-JP" altLang="en-US"/>
          </a:p>
        </p:txBody>
      </p:sp>
    </p:spTree>
    <p:extLst>
      <p:ext uri="{BB962C8B-B14F-4D97-AF65-F5344CB8AC3E}">
        <p14:creationId xmlns:p14="http://schemas.microsoft.com/office/powerpoint/2010/main" val="75310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12</a:t>
            </a:fld>
            <a:endParaRPr kumimoji="1" lang="ja-JP" altLang="en-US"/>
          </a:p>
        </p:txBody>
      </p:sp>
    </p:spTree>
    <p:extLst>
      <p:ext uri="{BB962C8B-B14F-4D97-AF65-F5344CB8AC3E}">
        <p14:creationId xmlns:p14="http://schemas.microsoft.com/office/powerpoint/2010/main" val="404272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ではまた説明に戻るので手をとめて話を聞いてください。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先程折った折れ目から</a:t>
            </a:r>
            <a:r>
              <a:rPr lang="ja-JP" altLang="en-US" sz="1200" dirty="0">
                <a:latin typeface="Meiryo UI" panose="020B0604030504040204" pitchFamily="50" charset="-128"/>
                <a:ea typeface="Meiryo UI" panose="020B0604030504040204" pitchFamily="50" charset="-128"/>
              </a:rPr>
              <a:t>７</a:t>
            </a:r>
            <a:r>
              <a:rPr lang="en-US" altLang="ja-JP" sz="1200" dirty="0">
                <a:latin typeface="Meiryo UI" panose="020B0604030504040204" pitchFamily="50" charset="-128"/>
                <a:ea typeface="Meiryo UI" panose="020B0604030504040204" pitchFamily="50" charset="-128"/>
              </a:rPr>
              <a:t>cm</a:t>
            </a:r>
            <a:r>
              <a:rPr lang="ja-JP" altLang="en-US" sz="1200" dirty="0">
                <a:latin typeface="Meiryo UI" panose="020B0604030504040204" pitchFamily="50" charset="-128"/>
                <a:ea typeface="Meiryo UI" panose="020B0604030504040204" pitchFamily="50" charset="-128"/>
              </a:rPr>
              <a:t>のところに線をひき、線に沿って折ります。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ものさしと牛乳パックを使って実演する</a:t>
            </a:r>
            <a:endParaRPr kumimoji="1" lang="en-US" altLang="ja-JP" dirty="0"/>
          </a:p>
          <a:p>
            <a:r>
              <a:rPr kumimoji="1" lang="ja-JP" altLang="en-US" dirty="0"/>
              <a:t>道具：定規</a:t>
            </a:r>
            <a:r>
              <a:rPr kumimoji="1" lang="en-US" altLang="ja-JP" dirty="0"/>
              <a:t>(7cm</a:t>
            </a:r>
            <a:r>
              <a:rPr kumimoji="1" lang="ja-JP" altLang="en-US" dirty="0"/>
              <a:t>と</a:t>
            </a:r>
            <a:r>
              <a:rPr kumimoji="1" lang="en-US" altLang="ja-JP" dirty="0"/>
              <a:t>4.5cm</a:t>
            </a:r>
            <a:r>
              <a:rPr kumimoji="1" lang="ja-JP" altLang="en-US" dirty="0"/>
              <a:t>）、えんぴつ、はさみ</a:t>
            </a:r>
            <a:endParaRPr kumimoji="1" lang="en-US" altLang="ja-JP" dirty="0"/>
          </a:p>
        </p:txBody>
      </p:sp>
      <p:sp>
        <p:nvSpPr>
          <p:cNvPr id="4" name="スライド番号プレースホルダー 3"/>
          <p:cNvSpPr>
            <a:spLocks noGrp="1"/>
          </p:cNvSpPr>
          <p:nvPr>
            <p:ph type="sldNum" sz="quarter" idx="10"/>
          </p:nvPr>
        </p:nvSpPr>
        <p:spPr/>
        <p:txBody>
          <a:bodyPr/>
          <a:lstStyle/>
          <a:p>
            <a:fld id="{DA95BDB3-2C2A-4BE7-B937-2848B4B0F55A}" type="slidenum">
              <a:rPr kumimoji="1" lang="ja-JP" altLang="en-US" smtClean="0"/>
              <a:t>13</a:t>
            </a:fld>
            <a:endParaRPr kumimoji="1" lang="ja-JP" altLang="en-US"/>
          </a:p>
        </p:txBody>
      </p:sp>
    </p:spTree>
    <p:extLst>
      <p:ext uri="{BB962C8B-B14F-4D97-AF65-F5344CB8AC3E}">
        <p14:creationId xmlns:p14="http://schemas.microsoft.com/office/powerpoint/2010/main" val="103594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先程</a:t>
            </a:r>
            <a:r>
              <a:rPr lang="en-US" altLang="ja-JP" sz="1200" dirty="0">
                <a:latin typeface="Meiryo UI" panose="020B0604030504040204" pitchFamily="50" charset="-128"/>
                <a:ea typeface="Meiryo UI" panose="020B0604030504040204" pitchFamily="50" charset="-128"/>
              </a:rPr>
              <a:t>7cm</a:t>
            </a:r>
            <a:r>
              <a:rPr lang="ja-JP" altLang="en-US" sz="1200" dirty="0">
                <a:latin typeface="Meiryo UI" panose="020B0604030504040204" pitchFamily="50" charset="-128"/>
                <a:ea typeface="Meiryo UI" panose="020B0604030504040204" pitchFamily="50" charset="-128"/>
              </a:rPr>
              <a:t>の線を引いて折った面とは違う面を使います。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こちらは折れ目から</a:t>
            </a:r>
            <a:r>
              <a:rPr lang="en-US" altLang="ja-JP" sz="1200" dirty="0">
                <a:latin typeface="Meiryo UI" panose="020B0604030504040204" pitchFamily="50" charset="-128"/>
                <a:ea typeface="Meiryo UI" panose="020B0604030504040204" pitchFamily="50" charset="-128"/>
              </a:rPr>
              <a:t>4.5cm</a:t>
            </a:r>
            <a:r>
              <a:rPr lang="ja-JP" altLang="en-US" sz="1200" dirty="0">
                <a:latin typeface="Meiryo UI" panose="020B0604030504040204" pitchFamily="50" charset="-128"/>
                <a:ea typeface="Meiryo UI" panose="020B0604030504040204" pitchFamily="50" charset="-128"/>
              </a:rPr>
              <a:t>に線を</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回ひき、折ります。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ものさしと牛乳パックを使って実演する</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14</a:t>
            </a:fld>
            <a:endParaRPr kumimoji="1" lang="ja-JP" altLang="en-US"/>
          </a:p>
        </p:txBody>
      </p:sp>
    </p:spTree>
    <p:extLst>
      <p:ext uri="{BB962C8B-B14F-4D97-AF65-F5344CB8AC3E}">
        <p14:creationId xmlns:p14="http://schemas.microsoft.com/office/powerpoint/2010/main" val="813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4.5cm</a:t>
            </a:r>
            <a:r>
              <a:rPr lang="ja-JP" altLang="en-US" sz="1200" dirty="0">
                <a:latin typeface="Meiryo UI" panose="020B0604030504040204" pitchFamily="50" charset="-128"/>
                <a:ea typeface="Meiryo UI" panose="020B0604030504040204" pitchFamily="50" charset="-128"/>
              </a:rPr>
              <a:t>で折った牛乳パックの先を</a:t>
            </a:r>
            <a:r>
              <a:rPr lang="en-US" altLang="ja-JP" sz="1200" dirty="0">
                <a:latin typeface="Meiryo UI" panose="020B0604030504040204" pitchFamily="50" charset="-128"/>
                <a:ea typeface="Meiryo UI" panose="020B0604030504040204" pitchFamily="50" charset="-128"/>
              </a:rPr>
              <a:t>2mm</a:t>
            </a:r>
            <a:r>
              <a:rPr lang="ja-JP" altLang="en-US" sz="1200" dirty="0">
                <a:latin typeface="Meiryo UI" panose="020B0604030504040204" pitchFamily="50" charset="-128"/>
                <a:ea typeface="Meiryo UI" panose="020B0604030504040204" pitchFamily="50" charset="-128"/>
              </a:rPr>
              <a:t>くらいに切ります。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15</a:t>
            </a:fld>
            <a:endParaRPr kumimoji="1" lang="ja-JP" altLang="en-US"/>
          </a:p>
        </p:txBody>
      </p:sp>
    </p:spTree>
    <p:extLst>
      <p:ext uri="{BB962C8B-B14F-4D97-AF65-F5344CB8AC3E}">
        <p14:creationId xmlns:p14="http://schemas.microsoft.com/office/powerpoint/2010/main" val="61336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ここまでやったら、最初に</a:t>
            </a:r>
            <a:r>
              <a:rPr lang="en-US" altLang="ja-JP" sz="1200" dirty="0">
                <a:latin typeface="Meiryo UI" panose="020B0604030504040204" pitchFamily="50" charset="-128"/>
                <a:ea typeface="Meiryo UI" panose="020B0604030504040204" pitchFamily="50" charset="-128"/>
              </a:rPr>
              <a:t>7cm</a:t>
            </a:r>
            <a:r>
              <a:rPr lang="ja-JP" altLang="en-US" sz="1200" dirty="0">
                <a:latin typeface="Meiryo UI" panose="020B0604030504040204" pitchFamily="50" charset="-128"/>
                <a:ea typeface="Meiryo UI" panose="020B0604030504040204" pitchFamily="50" charset="-128"/>
              </a:rPr>
              <a:t>で折った面をたたみこんで、そのあと</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つ折った面をたたんでください。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16</a:t>
            </a:fld>
            <a:endParaRPr kumimoji="1" lang="ja-JP" altLang="en-US"/>
          </a:p>
        </p:txBody>
      </p:sp>
    </p:spTree>
    <p:extLst>
      <p:ext uri="{BB962C8B-B14F-4D97-AF65-F5344CB8AC3E}">
        <p14:creationId xmlns:p14="http://schemas.microsoft.com/office/powerpoint/2010/main" val="4269348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17</a:t>
            </a:fld>
            <a:endParaRPr kumimoji="1" lang="ja-JP" altLang="en-US"/>
          </a:p>
        </p:txBody>
      </p:sp>
    </p:spTree>
    <p:extLst>
      <p:ext uri="{BB962C8B-B14F-4D97-AF65-F5344CB8AC3E}">
        <p14:creationId xmlns:p14="http://schemas.microsoft.com/office/powerpoint/2010/main" val="401712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ではまた説明に戻るので手をとめて話を</a:t>
            </a:r>
            <a:r>
              <a:rPr kumimoji="1" lang="ja-JP" altLang="en-US"/>
              <a:t>聞いてください。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18</a:t>
            </a:fld>
            <a:endParaRPr kumimoji="1" lang="ja-JP" altLang="en-US"/>
          </a:p>
        </p:txBody>
      </p:sp>
    </p:spTree>
    <p:extLst>
      <p:ext uri="{BB962C8B-B14F-4D97-AF65-F5344CB8AC3E}">
        <p14:creationId xmlns:p14="http://schemas.microsoft.com/office/powerpoint/2010/main" val="820530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r>
              <a:rPr kumimoji="1" lang="ja-JP" altLang="en-US" dirty="0"/>
              <a:t>貼り付けるときは、強く押さないとおり紙をきれいに貼れなくなるので注意してください。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道具：色紙、のり、両面テープ、はさみ</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A95BDB3-2C2A-4BE7-B937-2848B4B0F55A}" type="slidenum">
              <a:rPr kumimoji="1" lang="ja-JP" altLang="en-US" smtClean="0"/>
              <a:t>19</a:t>
            </a:fld>
            <a:endParaRPr kumimoji="1" lang="ja-JP" altLang="en-US"/>
          </a:p>
        </p:txBody>
      </p:sp>
    </p:spTree>
    <p:extLst>
      <p:ext uri="{BB962C8B-B14F-4D97-AF65-F5344CB8AC3E}">
        <p14:creationId xmlns:p14="http://schemas.microsoft.com/office/powerpoint/2010/main" val="192229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これからメロディハウスの工作を始めます。</a:t>
            </a:r>
            <a:endParaRPr kumimoji="1" lang="en-US" altLang="ja-JP" dirty="0"/>
          </a:p>
          <a:p>
            <a:r>
              <a:rPr kumimoji="1" lang="en-US" altLang="ja-JP" dirty="0"/>
              <a:t>※</a:t>
            </a:r>
            <a:r>
              <a:rPr kumimoji="1" lang="ja-JP" altLang="en-US" dirty="0"/>
              <a:t>最初にメロディハウスの完成品を見せるとイメージしやすい</a:t>
            </a:r>
            <a:endParaRPr kumimoji="1" lang="en-US" altLang="ja-JP" dirty="0"/>
          </a:p>
          <a:p>
            <a:r>
              <a:rPr kumimoji="1" lang="en-US" altLang="ja-JP" dirty="0"/>
              <a:t>※</a:t>
            </a:r>
            <a:r>
              <a:rPr kumimoji="1" lang="ja-JP" altLang="en-US" dirty="0"/>
              <a:t>状況に応じて、一スライド説明し終えたら一緒に作るというように進めてもよい</a:t>
            </a:r>
            <a:endParaRPr kumimoji="1" lang="en-US" altLang="ja-JP" dirty="0"/>
          </a:p>
          <a:p>
            <a:r>
              <a:rPr kumimoji="1" lang="en-US" altLang="ja-JP" dirty="0"/>
              <a:t>※</a:t>
            </a:r>
            <a:r>
              <a:rPr kumimoji="1" lang="ja-JP" altLang="en-US" dirty="0"/>
              <a:t>最後の工程まで行ったら飾りつけの時間を作る</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a:t>
            </a:fld>
            <a:endParaRPr kumimoji="1" lang="ja-JP" altLang="en-US"/>
          </a:p>
        </p:txBody>
      </p:sp>
    </p:spTree>
    <p:extLst>
      <p:ext uri="{BB962C8B-B14F-4D97-AF65-F5344CB8AC3E}">
        <p14:creationId xmlns:p14="http://schemas.microsoft.com/office/powerpoint/2010/main" val="2785663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eiryo UI" panose="020B0604030504040204" pitchFamily="50" charset="-128"/>
                <a:ea typeface="Meiryo UI" panose="020B0604030504040204" pitchFamily="50" charset="-128"/>
              </a:rPr>
              <a:t>家に屋根をつけるときは、ここにあるように屋根を机に置いて屋根の折れ目と家のてっぺんを合わせると、きれいに付けられます。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20</a:t>
            </a:fld>
            <a:endParaRPr kumimoji="1" lang="ja-JP" altLang="en-US"/>
          </a:p>
        </p:txBody>
      </p:sp>
    </p:spTree>
    <p:extLst>
      <p:ext uri="{BB962C8B-B14F-4D97-AF65-F5344CB8AC3E}">
        <p14:creationId xmlns:p14="http://schemas.microsoft.com/office/powerpoint/2010/main" val="282604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21</a:t>
            </a:fld>
            <a:endParaRPr kumimoji="1" lang="ja-JP" altLang="en-US"/>
          </a:p>
        </p:txBody>
      </p:sp>
    </p:spTree>
    <p:extLst>
      <p:ext uri="{BB962C8B-B14F-4D97-AF65-F5344CB8AC3E}">
        <p14:creationId xmlns:p14="http://schemas.microsoft.com/office/powerpoint/2010/main" val="255111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ではまた説明に戻るので手をとめて話を聞いてください。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22</a:t>
            </a:fld>
            <a:endParaRPr kumimoji="1" lang="ja-JP" altLang="en-US"/>
          </a:p>
        </p:txBody>
      </p:sp>
    </p:spTree>
    <p:extLst>
      <p:ext uri="{BB962C8B-B14F-4D97-AF65-F5344CB8AC3E}">
        <p14:creationId xmlns:p14="http://schemas.microsoft.com/office/powerpoint/2010/main" val="506082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すでに切られている細長い両面シールが</a:t>
            </a:r>
            <a:r>
              <a:rPr kumimoji="1" lang="en-US" altLang="ja-JP" dirty="0"/>
              <a:t>6</a:t>
            </a:r>
            <a:r>
              <a:rPr kumimoji="1" lang="ja-JP" altLang="en-US" dirty="0"/>
              <a:t>枚、長方形の両面シールが</a:t>
            </a:r>
            <a:r>
              <a:rPr kumimoji="1" lang="en-US" altLang="ja-JP" dirty="0"/>
              <a:t>1</a:t>
            </a:r>
            <a:r>
              <a:rPr kumimoji="1" lang="ja-JP" altLang="en-US" dirty="0"/>
              <a:t>枚この箱の中にあるので、全て入っているか確認してください。長方形のシールは予備で今回は細長い両面シールのみ使用します。確認が出来たら、両面シールは箱の中にしまってください。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23</a:t>
            </a:fld>
            <a:endParaRPr kumimoji="1" lang="ja-JP" altLang="en-US"/>
          </a:p>
        </p:txBody>
      </p:sp>
    </p:spTree>
    <p:extLst>
      <p:ext uri="{BB962C8B-B14F-4D97-AF65-F5344CB8AC3E}">
        <p14:creationId xmlns:p14="http://schemas.microsoft.com/office/powerpoint/2010/main" val="150979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24</a:t>
            </a:fld>
            <a:endParaRPr kumimoji="1" lang="ja-JP" altLang="en-US"/>
          </a:p>
        </p:txBody>
      </p:sp>
    </p:spTree>
    <p:extLst>
      <p:ext uri="{BB962C8B-B14F-4D97-AF65-F5344CB8AC3E}">
        <p14:creationId xmlns:p14="http://schemas.microsoft.com/office/powerpoint/2010/main" val="71763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スイッチをとりつけるときは、このようにして牛乳パックの上部にそろえてつけて下さい。</a:t>
            </a:r>
            <a:endParaRPr kumimoji="1" lang="en-US" altLang="ja-JP" dirty="0"/>
          </a:p>
          <a:p>
            <a:r>
              <a:rPr kumimoji="1" lang="ja-JP" altLang="en-US" dirty="0"/>
              <a:t>またギザギザになっている黄色の部品が下になるようにしてとりつけて下さい。</a:t>
            </a:r>
            <a:endParaRPr kumimoji="1" lang="en-US" altLang="ja-JP"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27</a:t>
            </a:fld>
            <a:endParaRPr kumimoji="1" lang="ja-JP" altLang="en-US"/>
          </a:p>
        </p:txBody>
      </p:sp>
    </p:spTree>
    <p:extLst>
      <p:ext uri="{BB962C8B-B14F-4D97-AF65-F5344CB8AC3E}">
        <p14:creationId xmlns:p14="http://schemas.microsoft.com/office/powerpoint/2010/main" val="122372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28</a:t>
            </a:fld>
            <a:endParaRPr kumimoji="1" lang="ja-JP" altLang="en-US"/>
          </a:p>
        </p:txBody>
      </p:sp>
    </p:spTree>
    <p:extLst>
      <p:ext uri="{BB962C8B-B14F-4D97-AF65-F5344CB8AC3E}">
        <p14:creationId xmlns:p14="http://schemas.microsoft.com/office/powerpoint/2010/main" val="20867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メロディは完成した状態で箱に入れておくとよい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29</a:t>
            </a:fld>
            <a:endParaRPr kumimoji="1" lang="ja-JP" altLang="en-US"/>
          </a:p>
        </p:txBody>
      </p:sp>
    </p:spTree>
    <p:extLst>
      <p:ext uri="{BB962C8B-B14F-4D97-AF65-F5344CB8AC3E}">
        <p14:creationId xmlns:p14="http://schemas.microsoft.com/office/powerpoint/2010/main" val="4000586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黄色の両面シールが貼ってあるメロディを家の横に取り付けて下さい。</a:t>
            </a:r>
            <a:endParaRPr kumimoji="1" lang="en-US" altLang="ja-JP" dirty="0"/>
          </a:p>
          <a:p>
            <a:r>
              <a:rPr kumimoji="1" lang="en-US" altLang="ja-JP" dirty="0"/>
              <a:t>※</a:t>
            </a:r>
            <a:r>
              <a:rPr kumimoji="1" lang="ja-JP" altLang="en-US" dirty="0"/>
              <a:t>メロディをつけるときに牛乳パックのはめ込んだ部分はテープでくっつけても良い</a:t>
            </a:r>
            <a:endParaRPr kumimoji="1" lang="en-US" altLang="ja-JP"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30</a:t>
            </a:fld>
            <a:endParaRPr kumimoji="1" lang="ja-JP" altLang="en-US"/>
          </a:p>
        </p:txBody>
      </p:sp>
    </p:spTree>
    <p:extLst>
      <p:ext uri="{BB962C8B-B14F-4D97-AF65-F5344CB8AC3E}">
        <p14:creationId xmlns:p14="http://schemas.microsoft.com/office/powerpoint/2010/main" val="3574372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31</a:t>
            </a:fld>
            <a:endParaRPr kumimoji="1" lang="ja-JP" altLang="en-US"/>
          </a:p>
        </p:txBody>
      </p:sp>
    </p:spTree>
    <p:extLst>
      <p:ext uri="{BB962C8B-B14F-4D97-AF65-F5344CB8AC3E}">
        <p14:creationId xmlns:p14="http://schemas.microsoft.com/office/powerpoint/2010/main" val="267603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太陽の光で発電→電気を作る→メロディが鳴る（音が鳴る仕組み）</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a:t>
            </a:fld>
            <a:endParaRPr kumimoji="1" lang="ja-JP" altLang="en-US"/>
          </a:p>
        </p:txBody>
      </p:sp>
    </p:spTree>
    <p:extLst>
      <p:ext uri="{BB962C8B-B14F-4D97-AF65-F5344CB8AC3E}">
        <p14:creationId xmlns:p14="http://schemas.microsoft.com/office/powerpoint/2010/main" val="40087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ではまた説明に戻るので手をとめて話を聞いてください。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太陽電地をはりつけるときは屋根の動きにくい面の方につけて下さい。（取り付ける場所の実演必要）</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32</a:t>
            </a:fld>
            <a:endParaRPr kumimoji="1" lang="ja-JP" altLang="en-US"/>
          </a:p>
        </p:txBody>
      </p:sp>
    </p:spTree>
    <p:extLst>
      <p:ext uri="{BB962C8B-B14F-4D97-AF65-F5344CB8AC3E}">
        <p14:creationId xmlns:p14="http://schemas.microsoft.com/office/powerpoint/2010/main" val="770026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がびょうをさすときは、さすところに手があるとがびょうでけがをするかもしれないので、手が下に来ないように気をつけてください。また使ったがびょうは元に戻しておいてください。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このように線を穴に通すと、スイッチの導線と太陽電池の導線がつなげられるようになります。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33</a:t>
            </a:fld>
            <a:endParaRPr kumimoji="1" lang="ja-JP" altLang="en-US"/>
          </a:p>
        </p:txBody>
      </p:sp>
    </p:spTree>
    <p:extLst>
      <p:ext uri="{BB962C8B-B14F-4D97-AF65-F5344CB8AC3E}">
        <p14:creationId xmlns:p14="http://schemas.microsoft.com/office/powerpoint/2010/main" val="913176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34</a:t>
            </a:fld>
            <a:endParaRPr kumimoji="1" lang="ja-JP" altLang="en-US"/>
          </a:p>
        </p:txBody>
      </p:sp>
    </p:spTree>
    <p:extLst>
      <p:ext uri="{BB962C8B-B14F-4D97-AF65-F5344CB8AC3E}">
        <p14:creationId xmlns:p14="http://schemas.microsoft.com/office/powerpoint/2010/main" val="2276448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ではまた説明に戻るので手をとめて話を聞いてください。</a:t>
            </a:r>
            <a:endParaRPr kumimoji="1" lang="en-US" altLang="ja-JP" dirty="0"/>
          </a:p>
          <a:p>
            <a:r>
              <a:rPr lang="ja-JP" altLang="en-US" sz="1200" dirty="0"/>
              <a:t>まず、メロディの銅線カバーをねじりながらこのようにとりはずします。そして「太陽電池の赤い線」と「メロディの赤い線」をねじってつなぎます。</a:t>
            </a:r>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35</a:t>
            </a:fld>
            <a:endParaRPr kumimoji="1" lang="ja-JP" altLang="en-US"/>
          </a:p>
        </p:txBody>
      </p:sp>
    </p:spTree>
    <p:extLst>
      <p:ext uri="{BB962C8B-B14F-4D97-AF65-F5344CB8AC3E}">
        <p14:creationId xmlns:p14="http://schemas.microsoft.com/office/powerpoint/2010/main" val="3844051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上にはどちらの線をつけるのか、下にはどちらの線をつけるのかを強調する（復唱させても良い）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37</a:t>
            </a:fld>
            <a:endParaRPr kumimoji="1" lang="ja-JP" altLang="en-US"/>
          </a:p>
        </p:txBody>
      </p:sp>
    </p:spTree>
    <p:extLst>
      <p:ext uri="{BB962C8B-B14F-4D97-AF65-F5344CB8AC3E}">
        <p14:creationId xmlns:p14="http://schemas.microsoft.com/office/powerpoint/2010/main" val="1841433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38</a:t>
            </a:fld>
            <a:endParaRPr kumimoji="1" lang="ja-JP" altLang="en-US"/>
          </a:p>
        </p:txBody>
      </p:sp>
    </p:spTree>
    <p:extLst>
      <p:ext uri="{BB962C8B-B14F-4D97-AF65-F5344CB8AC3E}">
        <p14:creationId xmlns:p14="http://schemas.microsoft.com/office/powerpoint/2010/main" val="234855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今回の工作では牛乳パック、ソーラーメロディキット、おりがみ、はさみ、ものさし、えんぴつ、のり、セロテープ、両面テープ、がびょう、竹串を使います。（ごみはゴミ箱へ入れてもらうように）</a:t>
            </a:r>
            <a:endParaRPr kumimoji="1" lang="en-US" altLang="ja-JP" dirty="0"/>
          </a:p>
          <a:p>
            <a:r>
              <a:rPr kumimoji="1" lang="ja-JP" altLang="en-US" dirty="0"/>
              <a:t>皆さんこれらすべてが揃っているかどうかを確認してください。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4</a:t>
            </a:fld>
            <a:endParaRPr kumimoji="1" lang="ja-JP" altLang="en-US"/>
          </a:p>
        </p:txBody>
      </p:sp>
    </p:spTree>
    <p:extLst>
      <p:ext uri="{BB962C8B-B14F-4D97-AF65-F5344CB8AC3E}">
        <p14:creationId xmlns:p14="http://schemas.microsoft.com/office/powerpoint/2010/main" val="3582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最初は家を作っていきます。</a:t>
            </a:r>
            <a:endParaRPr kumimoji="1" lang="en-US" altLang="ja-JP" dirty="0"/>
          </a:p>
          <a:p>
            <a:r>
              <a:rPr kumimoji="1" lang="ja-JP" altLang="en-US" dirty="0"/>
              <a:t>説明をした後に作るので、今はこれからお話しする説明をよく聞いておいてください。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5</a:t>
            </a:fld>
            <a:endParaRPr kumimoji="1" lang="ja-JP" altLang="en-US"/>
          </a:p>
        </p:txBody>
      </p:sp>
    </p:spTree>
    <p:extLst>
      <p:ext uri="{BB962C8B-B14F-4D97-AF65-F5344CB8AC3E}">
        <p14:creationId xmlns:p14="http://schemas.microsoft.com/office/powerpoint/2010/main" val="342258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まず牛乳パックの上部を切ります。この矢印と同じように切ってください。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6</a:t>
            </a:fld>
            <a:endParaRPr kumimoji="1" lang="ja-JP" altLang="en-US"/>
          </a:p>
        </p:txBody>
      </p:sp>
    </p:spTree>
    <p:extLst>
      <p:ext uri="{BB962C8B-B14F-4D97-AF65-F5344CB8AC3E}">
        <p14:creationId xmlns:p14="http://schemas.microsoft.com/office/powerpoint/2010/main" val="50680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みなさんの机にあるこれがものさしです。</a:t>
            </a:r>
            <a:endParaRPr kumimoji="1" lang="en-US" altLang="ja-JP" dirty="0"/>
          </a:p>
          <a:p>
            <a:r>
              <a:rPr kumimoji="1" lang="ja-JP" altLang="en-US" dirty="0"/>
              <a:t>まず牛乳パックを横向きに置き、このものさしを使って、このように底から</a:t>
            </a:r>
            <a:r>
              <a:rPr kumimoji="1" lang="en-US" altLang="ja-JP" dirty="0"/>
              <a:t>8.5cm</a:t>
            </a:r>
            <a:r>
              <a:rPr kumimoji="1" lang="ja-JP" altLang="en-US" dirty="0"/>
              <a:t>のところに線を引きます（実演）。またこの線は</a:t>
            </a:r>
            <a:r>
              <a:rPr kumimoji="1" lang="en-US" altLang="ja-JP" dirty="0"/>
              <a:t>4</a:t>
            </a:r>
            <a:r>
              <a:rPr kumimoji="1" lang="ja-JP" altLang="en-US" dirty="0" err="1"/>
              <a:t>つの</a:t>
            </a:r>
            <a:r>
              <a:rPr kumimoji="1" lang="ja-JP" altLang="en-US" dirty="0"/>
              <a:t>面全てに引いてください。</a:t>
            </a:r>
            <a:endParaRPr kumimoji="1" lang="en-US" altLang="ja-JP" dirty="0"/>
          </a:p>
          <a:p>
            <a:r>
              <a:rPr kumimoji="1" lang="en-US" altLang="ja-JP" dirty="0"/>
              <a:t>※8.5cm</a:t>
            </a:r>
            <a:r>
              <a:rPr kumimoji="1" lang="ja-JP" altLang="en-US" dirty="0"/>
              <a:t>の線を引く代わりに、</a:t>
            </a:r>
            <a:r>
              <a:rPr kumimoji="1" lang="en-US" altLang="ja-JP" dirty="0"/>
              <a:t>8.5cm</a:t>
            </a:r>
            <a:r>
              <a:rPr kumimoji="1" lang="ja-JP" altLang="en-US" dirty="0"/>
              <a:t>の色紙を貼ってもよい。</a:t>
            </a:r>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7</a:t>
            </a:fld>
            <a:endParaRPr kumimoji="1" lang="ja-JP" altLang="en-US"/>
          </a:p>
        </p:txBody>
      </p:sp>
    </p:spTree>
    <p:extLst>
      <p:ext uri="{BB962C8B-B14F-4D97-AF65-F5344CB8AC3E}">
        <p14:creationId xmlns:p14="http://schemas.microsoft.com/office/powerpoint/2010/main" val="4015238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では、今のところまでやってみましょう。もし分からないことがあれば、スタッフがいますので聞いてください。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B71CE893-CA97-4E64-BC32-B564EBAC5ED5}" type="slidenum">
              <a:rPr kumimoji="1" lang="ja-JP" altLang="en-US" smtClean="0"/>
              <a:t>8</a:t>
            </a:fld>
            <a:endParaRPr kumimoji="1" lang="ja-JP" altLang="en-US"/>
          </a:p>
        </p:txBody>
      </p:sp>
    </p:spTree>
    <p:extLst>
      <p:ext uri="{BB962C8B-B14F-4D97-AF65-F5344CB8AC3E}">
        <p14:creationId xmlns:p14="http://schemas.microsoft.com/office/powerpoint/2010/main" val="423060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r>
              <a:rPr kumimoji="1" lang="ja-JP" altLang="en-US" dirty="0"/>
              <a:t>ではまた説明に戻るので手をとめて話を聞いてください。</a:t>
            </a:r>
            <a:endParaRPr kumimoji="1" lang="en-US" altLang="ja-JP" dirty="0"/>
          </a:p>
          <a:p>
            <a:r>
              <a:rPr kumimoji="1" lang="ja-JP" altLang="en-US" dirty="0"/>
              <a:t>つぎは牛乳パックの</a:t>
            </a:r>
            <a:r>
              <a:rPr kumimoji="1" lang="en-US" altLang="ja-JP" dirty="0"/>
              <a:t>3</a:t>
            </a:r>
            <a:r>
              <a:rPr kumimoji="1" lang="ja-JP" altLang="en-US" dirty="0" err="1"/>
              <a:t>つの</a:t>
            </a:r>
            <a:r>
              <a:rPr kumimoji="1" lang="ja-JP" altLang="en-US" dirty="0"/>
              <a:t>角をはさみで切ります。牛乳パックの二重になっている角を先程引いた線（ものさしで測った線）まで切ります。また両隣の角も線まで切ってください。ただし、</a:t>
            </a:r>
            <a:r>
              <a:rPr kumimoji="1" lang="en-US" altLang="ja-JP" dirty="0"/>
              <a:t>4</a:t>
            </a:r>
            <a:r>
              <a:rPr kumimoji="1" lang="ja-JP" altLang="en-US" dirty="0"/>
              <a:t>面全ては切らないように注意してください。</a:t>
            </a:r>
            <a:endParaRPr kumimoji="1" lang="en-US" altLang="ja-JP" dirty="0"/>
          </a:p>
          <a:p>
            <a:r>
              <a:rPr kumimoji="1" lang="en-US" altLang="ja-JP" dirty="0"/>
              <a:t>※3</a:t>
            </a:r>
            <a:r>
              <a:rPr kumimoji="1" lang="ja-JP" altLang="en-US" dirty="0"/>
              <a:t>面のみを切るところを実演する</a:t>
            </a:r>
          </a:p>
        </p:txBody>
      </p:sp>
      <p:sp>
        <p:nvSpPr>
          <p:cNvPr id="4" name="スライド番号プレースホルダー 3"/>
          <p:cNvSpPr>
            <a:spLocks noGrp="1"/>
          </p:cNvSpPr>
          <p:nvPr>
            <p:ph type="sldNum" sz="quarter" idx="10"/>
          </p:nvPr>
        </p:nvSpPr>
        <p:spPr/>
        <p:txBody>
          <a:bodyPr/>
          <a:lstStyle/>
          <a:p>
            <a:fld id="{DA95BDB3-2C2A-4BE7-B937-2848B4B0F55A}" type="slidenum">
              <a:rPr kumimoji="1" lang="ja-JP" altLang="en-US" smtClean="0"/>
              <a:t>9</a:t>
            </a:fld>
            <a:endParaRPr kumimoji="1" lang="ja-JP" altLang="en-US"/>
          </a:p>
        </p:txBody>
      </p:sp>
    </p:spTree>
    <p:extLst>
      <p:ext uri="{BB962C8B-B14F-4D97-AF65-F5344CB8AC3E}">
        <p14:creationId xmlns:p14="http://schemas.microsoft.com/office/powerpoint/2010/main" val="119417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EF9C932B-3BBA-40BA-A855-DC537DB52F55}"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379306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A3A52E-37FD-4A70-9D38-A755D1C0C4A0}"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111394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1B40A9-7A7D-47FB-A40E-337FB94772C1}"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184540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8" name="正方形/長方形 7">
            <a:extLst>
              <a:ext uri="{FF2B5EF4-FFF2-40B4-BE49-F238E27FC236}">
                <a16:creationId xmlns:a16="http://schemas.microsoft.com/office/drawing/2014/main" id="{6A10C4CC-F10E-48AF-A815-8AF3541779B5}"/>
              </a:ext>
            </a:extLst>
          </p:cNvPr>
          <p:cNvSpPr>
            <a:spLocks noChangeAspect="1"/>
          </p:cNvSpPr>
          <p:nvPr userDrawn="1"/>
        </p:nvSpPr>
        <p:spPr bwMode="auto">
          <a:xfrm>
            <a:off x="344609" y="307339"/>
            <a:ext cx="1080000" cy="108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507"/>
          </a:p>
        </p:txBody>
      </p:sp>
      <p:pic>
        <p:nvPicPr>
          <p:cNvPr id="9" name="Picture 2">
            <a:extLst>
              <a:ext uri="{FF2B5EF4-FFF2-40B4-BE49-F238E27FC236}">
                <a16:creationId xmlns:a16="http://schemas.microsoft.com/office/drawing/2014/main" id="{C0452663-E8AA-4C32-BB6A-90E8C60EFE0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4708" y="347440"/>
            <a:ext cx="999801" cy="99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日付プレースホルダー 24">
            <a:extLst>
              <a:ext uri="{FF2B5EF4-FFF2-40B4-BE49-F238E27FC236}">
                <a16:creationId xmlns:a16="http://schemas.microsoft.com/office/drawing/2014/main" id="{59A2ADD9-843E-47A6-AB79-AF6B654252A2}"/>
              </a:ext>
            </a:extLst>
          </p:cNvPr>
          <p:cNvSpPr>
            <a:spLocks noGrp="1"/>
          </p:cNvSpPr>
          <p:nvPr>
            <p:ph type="dt" sz="half" idx="10"/>
          </p:nvPr>
        </p:nvSpPr>
        <p:spPr/>
        <p:txBody>
          <a:bodyPr/>
          <a:lstStyle/>
          <a:p>
            <a:fld id="{A9B6821C-5522-42B4-8EC1-AF141EA52CA1}" type="datetime1">
              <a:rPr kumimoji="1" lang="ja-JP" altLang="en-US" smtClean="0"/>
              <a:t>2019/6/18</a:t>
            </a:fld>
            <a:endParaRPr kumimoji="1" lang="ja-JP" altLang="en-US"/>
          </a:p>
        </p:txBody>
      </p:sp>
      <p:sp>
        <p:nvSpPr>
          <p:cNvPr id="26" name="フッター プレースホルダー 25">
            <a:extLst>
              <a:ext uri="{FF2B5EF4-FFF2-40B4-BE49-F238E27FC236}">
                <a16:creationId xmlns:a16="http://schemas.microsoft.com/office/drawing/2014/main" id="{D31D63D4-E115-47BC-84BF-AA309492016B}"/>
              </a:ext>
            </a:extLst>
          </p:cNvPr>
          <p:cNvSpPr>
            <a:spLocks noGrp="1"/>
          </p:cNvSpPr>
          <p:nvPr>
            <p:ph type="ftr" sz="quarter" idx="11"/>
          </p:nvPr>
        </p:nvSpPr>
        <p:spPr/>
        <p:txBody>
          <a:bodyPr/>
          <a:lstStyle/>
          <a:p>
            <a:endParaRPr kumimoji="1" lang="ja-JP" altLang="en-US"/>
          </a:p>
        </p:txBody>
      </p:sp>
      <p:sp>
        <p:nvSpPr>
          <p:cNvPr id="27" name="スライド番号プレースホルダー 26">
            <a:extLst>
              <a:ext uri="{FF2B5EF4-FFF2-40B4-BE49-F238E27FC236}">
                <a16:creationId xmlns:a16="http://schemas.microsoft.com/office/drawing/2014/main" id="{63E94F45-B904-43CB-823D-6F18761F3D2E}"/>
              </a:ext>
            </a:extLst>
          </p:cNvPr>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
        <p:nvSpPr>
          <p:cNvPr id="28" name="Title 1">
            <a:extLst>
              <a:ext uri="{FF2B5EF4-FFF2-40B4-BE49-F238E27FC236}">
                <a16:creationId xmlns:a16="http://schemas.microsoft.com/office/drawing/2014/main" id="{110C7705-DDDC-441F-BED7-36AF6826FAB8}"/>
              </a:ext>
            </a:extLst>
          </p:cNvPr>
          <p:cNvSpPr>
            <a:spLocks noGrp="1"/>
          </p:cNvSpPr>
          <p:nvPr>
            <p:ph type="ctrTitle"/>
          </p:nvPr>
        </p:nvSpPr>
        <p:spPr>
          <a:xfrm>
            <a:off x="1547258" y="324169"/>
            <a:ext cx="7200000" cy="1080000"/>
          </a:xfrm>
          <a:solidFill>
            <a:srgbClr val="FFFFCC"/>
          </a:solidFill>
        </p:spPr>
        <p:txBody>
          <a:bodyPr anchor="ctr" anchorCtr="0">
            <a:normAutofit/>
          </a:bodyPr>
          <a:lstStyle>
            <a:lvl1pPr algn="ctr">
              <a:defRPr sz="3323"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80482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5EBBA8B-0C31-47CB-9F5E-0453E0799946}" type="datetime1">
              <a:rPr kumimoji="1" lang="ja-JP" altLang="en-US" smtClean="0"/>
              <a:t>2019/6/18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378901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089E039-DAC9-4B21-AFF2-AC8863A58022}" type="datetime1">
              <a:rPr kumimoji="1" lang="ja-JP" altLang="en-US" smtClean="0"/>
              <a:t>2019/6/18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251111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416A5B-5BB8-494F-9B6F-609397080609}" type="datetime1">
              <a:rPr kumimoji="1" lang="ja-JP" altLang="en-US" smtClean="0"/>
              <a:t>2019/6/18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286856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7AF166-4A94-4E10-9D3D-BF4BC8DD6B77}" type="datetime1">
              <a:rPr kumimoji="1" lang="ja-JP" altLang="en-US" smtClean="0"/>
              <a:t>2019/6/18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30553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74B2D-BEB3-45D1-80F0-91E8AA9CB476}" type="datetime1">
              <a:rPr kumimoji="1" lang="ja-JP" altLang="en-US" smtClean="0"/>
              <a:t>2019/6/18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114941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5678A1-1C9B-4616-8B72-E2BA76A9304F}" type="datetime1">
              <a:rPr kumimoji="1" lang="ja-JP" altLang="en-US" smtClean="0"/>
              <a:t>2019/6/18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101658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10AC6-026F-4EB5-A04D-0D6CF460A0B0}" type="datetime1">
              <a:rPr kumimoji="1" lang="ja-JP" altLang="en-US" smtClean="0"/>
              <a:t>2019/6/18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273861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EA0822D1-50EF-4E36-979D-5C8891F3BB10}" type="datetime1">
              <a:rPr kumimoji="1" lang="ja-JP" altLang="en-US" smtClean="0"/>
              <a:t>2019/6/18</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9A9FD07-1F5A-4910-94BB-7A8BE366D5FD}" type="slidenum">
              <a:rPr kumimoji="1" lang="ja-JP" altLang="en-US" smtClean="0"/>
              <a:t>‹#›</a:t>
            </a:fld>
            <a:endParaRPr kumimoji="1" lang="ja-JP" altLang="en-US"/>
          </a:p>
        </p:txBody>
      </p:sp>
    </p:spTree>
    <p:extLst>
      <p:ext uri="{BB962C8B-B14F-4D97-AF65-F5344CB8AC3E}">
        <p14:creationId xmlns:p14="http://schemas.microsoft.com/office/powerpoint/2010/main" val="1678222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844083" rtl="0" eaLnBrk="1" latinLnBrk="0" hangingPunct="1">
        <a:lnSpc>
          <a:spcPct val="90000"/>
        </a:lnSpc>
        <a:spcBef>
          <a:spcPct val="0"/>
        </a:spcBef>
        <a:buNone/>
        <a:defRPr kumimoji="1" sz="4062" b="1" kern="1200">
          <a:solidFill>
            <a:schemeClr val="tx1"/>
          </a:solidFill>
          <a:latin typeface="Meiryo UI" panose="020B0604030504040204" pitchFamily="50" charset="-128"/>
          <a:ea typeface="Meiryo UI" panose="020B0604030504040204" pitchFamily="50" charset="-128"/>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eiryo UI" panose="020B0604030504040204" pitchFamily="50" charset="-128"/>
          <a:ea typeface="Meiryo UI" panose="020B0604030504040204" pitchFamily="50"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eiryo UI" panose="020B0604030504040204" pitchFamily="50" charset="-128"/>
          <a:ea typeface="Meiryo UI" panose="020B0604030504040204" pitchFamily="50"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eiryo UI" panose="020B0604030504040204" pitchFamily="50" charset="-128"/>
          <a:ea typeface="Meiryo UI" panose="020B0604030504040204" pitchFamily="50"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eiryo UI" panose="020B0604030504040204" pitchFamily="50" charset="-128"/>
          <a:ea typeface="Meiryo UI" panose="020B0604030504040204" pitchFamily="50"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eiryo UI" panose="020B0604030504040204" pitchFamily="50" charset="-128"/>
          <a:ea typeface="Meiryo UI" panose="020B0604030504040204" pitchFamily="50"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AC355BE-53C4-402D-812E-9B8F6825C6C3}"/>
              </a:ext>
            </a:extLst>
          </p:cNvPr>
          <p:cNvSpPr>
            <a:spLocks noGrp="1"/>
          </p:cNvSpPr>
          <p:nvPr>
            <p:ph type="ctrTitle"/>
          </p:nvPr>
        </p:nvSpPr>
        <p:spPr/>
        <p:txBody>
          <a:bodyPr/>
          <a:lstStyle/>
          <a:p>
            <a:r>
              <a:rPr kumimoji="1" lang="ja-JP" altLang="en-US" dirty="0"/>
              <a:t>太陽電池のしくみ</a:t>
            </a:r>
          </a:p>
        </p:txBody>
      </p:sp>
      <p:pic>
        <p:nvPicPr>
          <p:cNvPr id="4" name="Picture 2" descr="http://www.n-roof.co.jp/solar/imge/img_shikumi03.gif">
            <a:extLst>
              <a:ext uri="{FF2B5EF4-FFF2-40B4-BE49-F238E27FC236}">
                <a16:creationId xmlns:a16="http://schemas.microsoft.com/office/drawing/2014/main" id="{9DD33572-D420-46A0-B6F8-0726E9DA0072}"/>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779930" y="1717546"/>
            <a:ext cx="5377564" cy="480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04DE536-EF50-4B83-BD5B-1100CFD1FF00}"/>
              </a:ext>
            </a:extLst>
          </p:cNvPr>
          <p:cNvSpPr txBox="1"/>
          <p:nvPr/>
        </p:nvSpPr>
        <p:spPr>
          <a:xfrm>
            <a:off x="3699534" y="438900"/>
            <a:ext cx="1577676" cy="248530"/>
          </a:xfrm>
          <a:prstGeom prst="rect">
            <a:avLst/>
          </a:prstGeom>
          <a:noFill/>
        </p:spPr>
        <p:txBody>
          <a:bodyPr wrap="none" rtlCol="0">
            <a:spAutoFit/>
          </a:bodyPr>
          <a:lstStyle/>
          <a:p>
            <a:r>
              <a:rPr kumimoji="1" lang="ja-JP" altLang="en-US" sz="1015" dirty="0">
                <a:latin typeface="Meiryo UI" panose="020B0604030504040204" pitchFamily="50" charset="-128"/>
                <a:ea typeface="Meiryo UI" panose="020B0604030504040204" pitchFamily="50" charset="-128"/>
              </a:rPr>
              <a:t>たい　　よう　　　でん　　　ち</a:t>
            </a:r>
          </a:p>
        </p:txBody>
      </p:sp>
    </p:spTree>
    <p:extLst>
      <p:ext uri="{BB962C8B-B14F-4D97-AF65-F5344CB8AC3E}">
        <p14:creationId xmlns:p14="http://schemas.microsoft.com/office/powerpoint/2010/main" val="107497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76299" y="2081146"/>
            <a:ext cx="3695702" cy="369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48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A8C11A3D-229B-4FB9-B370-148D350417FF}"/>
              </a:ext>
            </a:extLst>
          </p:cNvPr>
          <p:cNvSpPr>
            <a:spLocks noGrp="1"/>
          </p:cNvSpPr>
          <p:nvPr>
            <p:ph type="title"/>
          </p:nvPr>
        </p:nvSpPr>
        <p:spPr>
          <a:xfrm>
            <a:off x="1783635" y="366192"/>
            <a:ext cx="6319891" cy="1021758"/>
          </a:xfrm>
        </p:spPr>
        <p:txBody>
          <a:bodyPr>
            <a:normAutofit/>
          </a:bodyPr>
          <a:lstStyle/>
          <a:p>
            <a:r>
              <a:rPr lang="en-US" altLang="ja-JP" sz="3692" dirty="0"/>
              <a:t>1-2</a:t>
            </a:r>
            <a:r>
              <a:rPr lang="ja-JP" altLang="en-US" sz="3692" dirty="0"/>
              <a:t>　屋根を切り取る</a:t>
            </a:r>
          </a:p>
        </p:txBody>
      </p:sp>
      <p:sp>
        <p:nvSpPr>
          <p:cNvPr id="3" name="コンテンツ プレースホルダー 2">
            <a:extLst>
              <a:ext uri="{FF2B5EF4-FFF2-40B4-BE49-F238E27FC236}">
                <a16:creationId xmlns:a16="http://schemas.microsoft.com/office/drawing/2014/main" id="{5D4BAAAB-A87A-4D5B-9DFD-A7FB548085FA}"/>
              </a:ext>
            </a:extLst>
          </p:cNvPr>
          <p:cNvSpPr>
            <a:spLocks noGrp="1"/>
          </p:cNvSpPr>
          <p:nvPr>
            <p:ph idx="1"/>
          </p:nvPr>
        </p:nvSpPr>
        <p:spPr>
          <a:xfrm>
            <a:off x="702057" y="5674329"/>
            <a:ext cx="4929878" cy="798067"/>
          </a:xfrm>
        </p:spPr>
        <p:txBody>
          <a:bodyPr>
            <a:normAutofit lnSpcReduction="10000"/>
          </a:bodyPr>
          <a:lstStyle/>
          <a:p>
            <a:pPr marL="0" indent="0">
              <a:buNone/>
            </a:pPr>
            <a:r>
              <a:rPr lang="en-US" altLang="ja-JP" sz="2215" dirty="0"/>
              <a:t>1</a:t>
            </a:r>
            <a:r>
              <a:rPr lang="ja-JP" altLang="en-US" sz="2215" dirty="0"/>
              <a:t>　</a:t>
            </a:r>
            <a:r>
              <a:rPr lang="en-US" altLang="ja-JP" sz="2215" dirty="0"/>
              <a:t>2</a:t>
            </a:r>
            <a:r>
              <a:rPr lang="ja-JP" altLang="en-US" sz="2215" dirty="0"/>
              <a:t>面を折る</a:t>
            </a:r>
            <a:endParaRPr lang="en-US" altLang="ja-JP" sz="2215" dirty="0"/>
          </a:p>
          <a:p>
            <a:pPr marL="0" indent="0">
              <a:buNone/>
            </a:pPr>
            <a:r>
              <a:rPr lang="en-US" altLang="ja-JP" sz="2215" dirty="0"/>
              <a:t>2</a:t>
            </a:r>
            <a:r>
              <a:rPr lang="ja-JP" altLang="en-US" sz="2215" dirty="0"/>
              <a:t>　折っていない</a:t>
            </a:r>
            <a:r>
              <a:rPr lang="en-US" altLang="ja-JP" sz="2215" dirty="0"/>
              <a:t>2</a:t>
            </a:r>
            <a:r>
              <a:rPr lang="ja-JP" altLang="en-US" sz="2215" dirty="0"/>
              <a:t>面を切る（屋根になる）</a:t>
            </a:r>
          </a:p>
        </p:txBody>
      </p:sp>
      <p:pic>
        <p:nvPicPr>
          <p:cNvPr id="4" name="図 3" descr="室内, テーブル, 床, チーズ が含まれている画像&#10;&#10;非常に高い精度で生成された説明">
            <a:extLst>
              <a:ext uri="{FF2B5EF4-FFF2-40B4-BE49-F238E27FC236}">
                <a16:creationId xmlns:a16="http://schemas.microsoft.com/office/drawing/2014/main" id="{26B9E274-F123-40E3-9BFC-5E2D581D73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2057" y="1566790"/>
            <a:ext cx="4764062" cy="4016621"/>
          </a:xfrm>
          <a:prstGeom prst="rect">
            <a:avLst/>
          </a:prstGeom>
        </p:spPr>
      </p:pic>
      <p:sp>
        <p:nvSpPr>
          <p:cNvPr id="2" name="矢印: 環状 1">
            <a:extLst>
              <a:ext uri="{FF2B5EF4-FFF2-40B4-BE49-F238E27FC236}">
                <a16:creationId xmlns:a16="http://schemas.microsoft.com/office/drawing/2014/main" id="{6447AC78-A054-4352-A90F-F18C64BEABA4}"/>
              </a:ext>
            </a:extLst>
          </p:cNvPr>
          <p:cNvSpPr/>
          <p:nvPr/>
        </p:nvSpPr>
        <p:spPr>
          <a:xfrm rot="943971">
            <a:off x="3000880" y="3754689"/>
            <a:ext cx="750662" cy="1049586"/>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6" name="矢印: 環状 5">
            <a:extLst>
              <a:ext uri="{FF2B5EF4-FFF2-40B4-BE49-F238E27FC236}">
                <a16:creationId xmlns:a16="http://schemas.microsoft.com/office/drawing/2014/main" id="{0D95DAFE-4679-4507-91B7-F5CC5372E74A}"/>
              </a:ext>
            </a:extLst>
          </p:cNvPr>
          <p:cNvSpPr/>
          <p:nvPr/>
        </p:nvSpPr>
        <p:spPr>
          <a:xfrm rot="1452908" flipH="1">
            <a:off x="2075010" y="3504628"/>
            <a:ext cx="772058" cy="1049586"/>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pic>
        <p:nvPicPr>
          <p:cNvPr id="7" name="グラフィックス 6" descr="はさみ">
            <a:extLst>
              <a:ext uri="{FF2B5EF4-FFF2-40B4-BE49-F238E27FC236}">
                <a16:creationId xmlns:a16="http://schemas.microsoft.com/office/drawing/2014/main" id="{DE435F88-A7EF-4C23-A3DB-F17DF5CB09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993319">
            <a:off x="3480406" y="3289821"/>
            <a:ext cx="1367998" cy="1574716"/>
          </a:xfrm>
          <a:prstGeom prst="rect">
            <a:avLst/>
          </a:prstGeom>
        </p:spPr>
      </p:pic>
      <p:sp>
        <p:nvSpPr>
          <p:cNvPr id="8" name="矢印: 右 7">
            <a:extLst>
              <a:ext uri="{FF2B5EF4-FFF2-40B4-BE49-F238E27FC236}">
                <a16:creationId xmlns:a16="http://schemas.microsoft.com/office/drawing/2014/main" id="{73A7FADB-EFAB-4D4F-A1E5-C2394F295A5F}"/>
              </a:ext>
            </a:extLst>
          </p:cNvPr>
          <p:cNvSpPr/>
          <p:nvPr/>
        </p:nvSpPr>
        <p:spPr>
          <a:xfrm rot="13780890">
            <a:off x="2766902" y="3036035"/>
            <a:ext cx="1057302" cy="308510"/>
          </a:xfrm>
          <a:prstGeom prst="rightArrow">
            <a:avLst>
              <a:gd name="adj1" fmla="val 40221"/>
              <a:gd name="adj2" fmla="val 32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矢印: 右 8">
            <a:extLst>
              <a:ext uri="{FF2B5EF4-FFF2-40B4-BE49-F238E27FC236}">
                <a16:creationId xmlns:a16="http://schemas.microsoft.com/office/drawing/2014/main" id="{A8CF2741-6F89-41F4-B10F-EA886273883D}"/>
              </a:ext>
            </a:extLst>
          </p:cNvPr>
          <p:cNvSpPr/>
          <p:nvPr/>
        </p:nvSpPr>
        <p:spPr>
          <a:xfrm rot="9712313">
            <a:off x="1874717" y="2894247"/>
            <a:ext cx="1057304" cy="308511"/>
          </a:xfrm>
          <a:prstGeom prst="rightArrow">
            <a:avLst>
              <a:gd name="adj1" fmla="val 40221"/>
              <a:gd name="adj2" fmla="val 32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 name="テキスト ボックス 9">
            <a:extLst>
              <a:ext uri="{FF2B5EF4-FFF2-40B4-BE49-F238E27FC236}">
                <a16:creationId xmlns:a16="http://schemas.microsoft.com/office/drawing/2014/main" id="{0B9B0893-8D13-4EF8-B3BC-64023DA3EBFE}"/>
              </a:ext>
            </a:extLst>
          </p:cNvPr>
          <p:cNvSpPr txBox="1"/>
          <p:nvPr/>
        </p:nvSpPr>
        <p:spPr>
          <a:xfrm>
            <a:off x="2181139" y="4029421"/>
            <a:ext cx="373998" cy="603883"/>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折る</a:t>
            </a:r>
          </a:p>
        </p:txBody>
      </p:sp>
      <p:sp>
        <p:nvSpPr>
          <p:cNvPr id="11" name="テキスト ボックス 10">
            <a:extLst>
              <a:ext uri="{FF2B5EF4-FFF2-40B4-BE49-F238E27FC236}">
                <a16:creationId xmlns:a16="http://schemas.microsoft.com/office/drawing/2014/main" id="{99CCFEE1-BE1B-4427-95CE-FEB30DA2FFFA}"/>
              </a:ext>
            </a:extLst>
          </p:cNvPr>
          <p:cNvSpPr txBox="1"/>
          <p:nvPr/>
        </p:nvSpPr>
        <p:spPr>
          <a:xfrm>
            <a:off x="3058664" y="4156760"/>
            <a:ext cx="352611" cy="603883"/>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折る</a:t>
            </a:r>
          </a:p>
        </p:txBody>
      </p:sp>
      <p:sp>
        <p:nvSpPr>
          <p:cNvPr id="12" name="テキスト ボックス 11">
            <a:extLst>
              <a:ext uri="{FF2B5EF4-FFF2-40B4-BE49-F238E27FC236}">
                <a16:creationId xmlns:a16="http://schemas.microsoft.com/office/drawing/2014/main" id="{01F8E7DE-D985-43A5-93CA-329E5C22CB7E}"/>
              </a:ext>
            </a:extLst>
          </p:cNvPr>
          <p:cNvSpPr txBox="1"/>
          <p:nvPr/>
        </p:nvSpPr>
        <p:spPr>
          <a:xfrm>
            <a:off x="3603710" y="3055589"/>
            <a:ext cx="552414" cy="603883"/>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切る</a:t>
            </a:r>
          </a:p>
        </p:txBody>
      </p:sp>
      <p:pic>
        <p:nvPicPr>
          <p:cNvPr id="13" name="図 12" descr="テーブル, 室内, 床 が含まれている画像&#10;&#10;非常に高い精度で生成された説明">
            <a:extLst>
              <a:ext uri="{FF2B5EF4-FFF2-40B4-BE49-F238E27FC236}">
                <a16:creationId xmlns:a16="http://schemas.microsoft.com/office/drawing/2014/main" id="{5192F9C3-66EA-41C2-9C76-B17E1341B1A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082127" y="2189188"/>
            <a:ext cx="4123726" cy="3395773"/>
          </a:xfrm>
          <a:prstGeom prst="rect">
            <a:avLst/>
          </a:prstGeom>
        </p:spPr>
      </p:pic>
      <p:pic>
        <p:nvPicPr>
          <p:cNvPr id="15" name="図 14" descr="テキスト が含まれている画像&#10;&#10;高い精度で生成された説明">
            <a:extLst>
              <a:ext uri="{FF2B5EF4-FFF2-40B4-BE49-F238E27FC236}">
                <a16:creationId xmlns:a16="http://schemas.microsoft.com/office/drawing/2014/main" id="{2757C806-A2BF-4CC8-AA73-A5B00B1EEB1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05783" y="2183357"/>
            <a:ext cx="4365556" cy="3274167"/>
          </a:xfrm>
          <a:prstGeom prst="rect">
            <a:avLst/>
          </a:prstGeom>
        </p:spPr>
      </p:pic>
    </p:spTree>
    <p:extLst>
      <p:ext uri="{BB962C8B-B14F-4D97-AF65-F5344CB8AC3E}">
        <p14:creationId xmlns:p14="http://schemas.microsoft.com/office/powerpoint/2010/main" val="32033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79716" y="2959118"/>
            <a:ext cx="2792070" cy="279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descr="テーブル, 室内, 床 が含まれている画像&#10;&#10;非常に高い精度で生成された説明">
            <a:extLst>
              <a:ext uri="{FF2B5EF4-FFF2-40B4-BE49-F238E27FC236}">
                <a16:creationId xmlns:a16="http://schemas.microsoft.com/office/drawing/2014/main" id="{6F0C54A1-F326-4702-A99E-4CF8EA4DBDC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56362" y="3071385"/>
            <a:ext cx="3419255" cy="2815661"/>
          </a:xfrm>
          <a:prstGeom prst="rect">
            <a:avLst/>
          </a:prstGeom>
        </p:spPr>
      </p:pic>
    </p:spTree>
    <p:extLst>
      <p:ext uri="{BB962C8B-B14F-4D97-AF65-F5344CB8AC3E}">
        <p14:creationId xmlns:p14="http://schemas.microsoft.com/office/powerpoint/2010/main" val="171097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人 が含まれている画像&#10;&#10;非常に高い精度で生成された説明">
            <a:extLst>
              <a:ext uri="{FF2B5EF4-FFF2-40B4-BE49-F238E27FC236}">
                <a16:creationId xmlns:a16="http://schemas.microsoft.com/office/drawing/2014/main" id="{7B609E4F-B624-4142-9E3B-751E5B9594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65021" y="1512264"/>
            <a:ext cx="5613958" cy="4210469"/>
          </a:xfrm>
          <a:prstGeom prst="rect">
            <a:avLst/>
          </a:prstGeom>
        </p:spPr>
      </p:pic>
      <p:sp>
        <p:nvSpPr>
          <p:cNvPr id="2" name="タイトル 1">
            <a:extLst>
              <a:ext uri="{FF2B5EF4-FFF2-40B4-BE49-F238E27FC236}">
                <a16:creationId xmlns:a16="http://schemas.microsoft.com/office/drawing/2014/main" id="{29CAD0CE-EA25-43A6-AD98-4DCDFA4BF56B}"/>
              </a:ext>
            </a:extLst>
          </p:cNvPr>
          <p:cNvSpPr>
            <a:spLocks noGrp="1"/>
          </p:cNvSpPr>
          <p:nvPr>
            <p:ph type="title"/>
          </p:nvPr>
        </p:nvSpPr>
        <p:spPr/>
        <p:txBody>
          <a:bodyPr>
            <a:normAutofit/>
          </a:bodyPr>
          <a:lstStyle/>
          <a:p>
            <a:r>
              <a:rPr lang="en-US" altLang="ja-JP" sz="3692" dirty="0"/>
              <a:t>1-3</a:t>
            </a:r>
            <a:r>
              <a:rPr lang="ja-JP" altLang="en-US" sz="3692" dirty="0"/>
              <a:t>　</a:t>
            </a:r>
            <a:r>
              <a:rPr lang="en-US" altLang="ja-JP" sz="3692" dirty="0"/>
              <a:t>7cm</a:t>
            </a:r>
            <a:r>
              <a:rPr lang="ja-JP" altLang="en-US" sz="3692" dirty="0"/>
              <a:t>の線を引いて折る</a:t>
            </a:r>
          </a:p>
        </p:txBody>
      </p:sp>
      <p:sp>
        <p:nvSpPr>
          <p:cNvPr id="12" name="コンテンツ プレースホルダー 2">
            <a:extLst>
              <a:ext uri="{FF2B5EF4-FFF2-40B4-BE49-F238E27FC236}">
                <a16:creationId xmlns:a16="http://schemas.microsoft.com/office/drawing/2014/main" id="{E73C1309-DCE3-4C71-B1CA-58AFFF29300F}"/>
              </a:ext>
            </a:extLst>
          </p:cNvPr>
          <p:cNvSpPr txBox="1">
            <a:spLocks/>
          </p:cNvSpPr>
          <p:nvPr/>
        </p:nvSpPr>
        <p:spPr>
          <a:xfrm>
            <a:off x="1765021" y="5916047"/>
            <a:ext cx="7191114" cy="832853"/>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15" dirty="0">
                <a:latin typeface="Meiryo UI" panose="020B0604030504040204" pitchFamily="50" charset="-128"/>
                <a:ea typeface="Meiryo UI" panose="020B0604030504040204" pitchFamily="50" charset="-128"/>
              </a:rPr>
              <a:t>折れ目から７</a:t>
            </a:r>
            <a:r>
              <a:rPr lang="en-US" altLang="ja-JP" sz="2215" dirty="0">
                <a:latin typeface="Meiryo UI" panose="020B0604030504040204" pitchFamily="50" charset="-128"/>
                <a:ea typeface="Meiryo UI" panose="020B0604030504040204" pitchFamily="50" charset="-128"/>
              </a:rPr>
              <a:t>cm</a:t>
            </a:r>
            <a:r>
              <a:rPr lang="ja-JP" altLang="en-US" sz="2215" dirty="0">
                <a:latin typeface="Meiryo UI" panose="020B0604030504040204" pitchFamily="50" charset="-128"/>
                <a:ea typeface="Meiryo UI" panose="020B0604030504040204" pitchFamily="50" charset="-128"/>
              </a:rPr>
              <a:t>に線をひく</a:t>
            </a:r>
            <a:endParaRPr lang="en-US" altLang="ja-JP" sz="2215" dirty="0">
              <a:latin typeface="Meiryo UI" panose="020B0604030504040204" pitchFamily="50" charset="-128"/>
              <a:ea typeface="Meiryo UI" panose="020B0604030504040204" pitchFamily="50" charset="-128"/>
            </a:endParaRPr>
          </a:p>
          <a:p>
            <a:pPr marL="0" indent="0">
              <a:buNone/>
            </a:pPr>
            <a:r>
              <a:rPr lang="ja-JP" altLang="en-US" sz="2215" dirty="0">
                <a:latin typeface="Meiryo UI" panose="020B0604030504040204" pitchFamily="50" charset="-128"/>
                <a:ea typeface="Meiryo UI" panose="020B0604030504040204" pitchFamily="50" charset="-128"/>
              </a:rPr>
              <a:t>線にそって、折る。</a:t>
            </a:r>
            <a:endParaRPr lang="en-US" altLang="ja-JP" sz="2215" dirty="0">
              <a:latin typeface="Meiryo UI" panose="020B0604030504040204" pitchFamily="50" charset="-128"/>
              <a:ea typeface="Meiryo UI" panose="020B0604030504040204" pitchFamily="50" charset="-128"/>
            </a:endParaRPr>
          </a:p>
        </p:txBody>
      </p:sp>
      <p:sp>
        <p:nvSpPr>
          <p:cNvPr id="7" name="矢印: 下 6">
            <a:extLst>
              <a:ext uri="{FF2B5EF4-FFF2-40B4-BE49-F238E27FC236}">
                <a16:creationId xmlns:a16="http://schemas.microsoft.com/office/drawing/2014/main" id="{BAD8D7C4-7E86-445F-B0CB-333950893B36}"/>
              </a:ext>
            </a:extLst>
          </p:cNvPr>
          <p:cNvSpPr/>
          <p:nvPr/>
        </p:nvSpPr>
        <p:spPr>
          <a:xfrm>
            <a:off x="5174492" y="2866843"/>
            <a:ext cx="219059" cy="1255581"/>
          </a:xfrm>
          <a:prstGeom prst="downArrow">
            <a:avLst>
              <a:gd name="adj1" fmla="val 41061"/>
              <a:gd name="adj2" fmla="val 471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 name="矢印: 環状 7">
            <a:extLst>
              <a:ext uri="{FF2B5EF4-FFF2-40B4-BE49-F238E27FC236}">
                <a16:creationId xmlns:a16="http://schemas.microsoft.com/office/drawing/2014/main" id="{10A11335-C0F8-4489-9B5A-7EFDDA96C93D}"/>
              </a:ext>
            </a:extLst>
          </p:cNvPr>
          <p:cNvSpPr/>
          <p:nvPr/>
        </p:nvSpPr>
        <p:spPr>
          <a:xfrm rot="1585109" flipH="1">
            <a:off x="4787417" y="2359283"/>
            <a:ext cx="860936" cy="1170413"/>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9" name="テキスト ボックス 8">
            <a:extLst>
              <a:ext uri="{FF2B5EF4-FFF2-40B4-BE49-F238E27FC236}">
                <a16:creationId xmlns:a16="http://schemas.microsoft.com/office/drawing/2014/main" id="{DD78662B-84DC-4AB8-BC09-FDD9DAAED1DE}"/>
              </a:ext>
            </a:extLst>
          </p:cNvPr>
          <p:cNvSpPr txBox="1"/>
          <p:nvPr/>
        </p:nvSpPr>
        <p:spPr>
          <a:xfrm rot="21392496">
            <a:off x="5622711" y="2579812"/>
            <a:ext cx="559769" cy="348109"/>
          </a:xfrm>
          <a:prstGeom prst="rect">
            <a:avLst/>
          </a:prstGeom>
          <a:solidFill>
            <a:schemeClr val="bg1"/>
          </a:solidFill>
        </p:spPr>
        <p:txBody>
          <a:bodyPr wrap="none" rtlCol="0">
            <a:spAutoFit/>
          </a:bodyPr>
          <a:lstStyle/>
          <a:p>
            <a:r>
              <a:rPr kumimoji="1" lang="ja-JP" altLang="en-US" sz="1662" dirty="0">
                <a:latin typeface="Meiryo UI" panose="020B0604030504040204" pitchFamily="50" charset="-128"/>
                <a:ea typeface="Meiryo UI" panose="020B0604030504040204" pitchFamily="50" charset="-128"/>
              </a:rPr>
              <a:t>折る</a:t>
            </a:r>
          </a:p>
        </p:txBody>
      </p:sp>
      <p:sp>
        <p:nvSpPr>
          <p:cNvPr id="10" name="テキスト ボックス 9">
            <a:extLst>
              <a:ext uri="{FF2B5EF4-FFF2-40B4-BE49-F238E27FC236}">
                <a16:creationId xmlns:a16="http://schemas.microsoft.com/office/drawing/2014/main" id="{5B2EA5D1-0069-4809-9AE5-34C46593FA51}"/>
              </a:ext>
            </a:extLst>
          </p:cNvPr>
          <p:cNvSpPr txBox="1"/>
          <p:nvPr/>
        </p:nvSpPr>
        <p:spPr>
          <a:xfrm rot="21392496">
            <a:off x="4581698" y="4202661"/>
            <a:ext cx="878767" cy="348109"/>
          </a:xfrm>
          <a:prstGeom prst="rect">
            <a:avLst/>
          </a:prstGeom>
          <a:solidFill>
            <a:schemeClr val="bg1"/>
          </a:solidFill>
        </p:spPr>
        <p:txBody>
          <a:bodyPr wrap="none" rtlCol="0">
            <a:spAutoFit/>
          </a:bodyPr>
          <a:lstStyle/>
          <a:p>
            <a:r>
              <a:rPr kumimoji="1" lang="ja-JP" altLang="en-US" sz="1662" dirty="0">
                <a:latin typeface="Meiryo UI" panose="020B0604030504040204" pitchFamily="50" charset="-128"/>
                <a:ea typeface="Meiryo UI" panose="020B0604030504040204" pitchFamily="50" charset="-128"/>
              </a:rPr>
              <a:t>線を引く</a:t>
            </a:r>
          </a:p>
        </p:txBody>
      </p:sp>
    </p:spTree>
    <p:extLst>
      <p:ext uri="{BB962C8B-B14F-4D97-AF65-F5344CB8AC3E}">
        <p14:creationId xmlns:p14="http://schemas.microsoft.com/office/powerpoint/2010/main" val="2338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AD0CE-EA25-43A6-AD98-4DCDFA4BF56B}"/>
              </a:ext>
            </a:extLst>
          </p:cNvPr>
          <p:cNvSpPr>
            <a:spLocks noGrp="1"/>
          </p:cNvSpPr>
          <p:nvPr>
            <p:ph type="title"/>
          </p:nvPr>
        </p:nvSpPr>
        <p:spPr/>
        <p:txBody>
          <a:bodyPr>
            <a:normAutofit/>
          </a:bodyPr>
          <a:lstStyle/>
          <a:p>
            <a:r>
              <a:rPr lang="en-US" altLang="ja-JP" sz="3692" dirty="0"/>
              <a:t>1-3</a:t>
            </a:r>
            <a:r>
              <a:rPr lang="ja-JP" altLang="en-US" sz="3692" dirty="0"/>
              <a:t>　</a:t>
            </a:r>
            <a:r>
              <a:rPr lang="en-US" altLang="ja-JP" sz="3692" dirty="0"/>
              <a:t>4.5cm</a:t>
            </a:r>
            <a:r>
              <a:rPr lang="ja-JP" altLang="en-US" sz="3692" dirty="0"/>
              <a:t>の線を引いて折る</a:t>
            </a:r>
          </a:p>
        </p:txBody>
      </p:sp>
      <p:sp>
        <p:nvSpPr>
          <p:cNvPr id="12" name="コンテンツ プレースホルダー 2">
            <a:extLst>
              <a:ext uri="{FF2B5EF4-FFF2-40B4-BE49-F238E27FC236}">
                <a16:creationId xmlns:a16="http://schemas.microsoft.com/office/drawing/2014/main" id="{E73C1309-DCE3-4C71-B1CA-58AFFF29300F}"/>
              </a:ext>
            </a:extLst>
          </p:cNvPr>
          <p:cNvSpPr txBox="1">
            <a:spLocks/>
          </p:cNvSpPr>
          <p:nvPr/>
        </p:nvSpPr>
        <p:spPr>
          <a:xfrm>
            <a:off x="1779932" y="6098467"/>
            <a:ext cx="6813213" cy="603710"/>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15" dirty="0">
                <a:latin typeface="Meiryo UI" panose="020B0604030504040204" pitchFamily="50" charset="-128"/>
                <a:ea typeface="Meiryo UI" panose="020B0604030504040204" pitchFamily="50" charset="-128"/>
              </a:rPr>
              <a:t>折れ目から</a:t>
            </a:r>
            <a:r>
              <a:rPr lang="en-US" altLang="ja-JP" sz="2215" dirty="0">
                <a:latin typeface="Meiryo UI" panose="020B0604030504040204" pitchFamily="50" charset="-128"/>
                <a:ea typeface="Meiryo UI" panose="020B0604030504040204" pitchFamily="50" charset="-128"/>
              </a:rPr>
              <a:t>4.5cm</a:t>
            </a:r>
            <a:r>
              <a:rPr lang="ja-JP" altLang="en-US" sz="2215" dirty="0">
                <a:latin typeface="Meiryo UI" panose="020B0604030504040204" pitchFamily="50" charset="-128"/>
                <a:ea typeface="Meiryo UI" panose="020B0604030504040204" pitchFamily="50" charset="-128"/>
              </a:rPr>
              <a:t>に線を</a:t>
            </a:r>
            <a:r>
              <a:rPr lang="en-US" altLang="ja-JP" sz="2215" dirty="0">
                <a:latin typeface="Meiryo UI" panose="020B0604030504040204" pitchFamily="50" charset="-128"/>
                <a:ea typeface="Meiryo UI" panose="020B0604030504040204" pitchFamily="50" charset="-128"/>
              </a:rPr>
              <a:t>2</a:t>
            </a:r>
            <a:r>
              <a:rPr lang="ja-JP" altLang="en-US" sz="2215" dirty="0">
                <a:latin typeface="Meiryo UI" panose="020B0604030504040204" pitchFamily="50" charset="-128"/>
                <a:ea typeface="Meiryo UI" panose="020B0604030504040204" pitchFamily="50" charset="-128"/>
              </a:rPr>
              <a:t>回ひき、折る。</a:t>
            </a:r>
            <a:endParaRPr lang="en-US" altLang="ja-JP" sz="2215"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721086F7-7864-4B26-B132-7C73696BDB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488485" y="994983"/>
            <a:ext cx="4251320" cy="5668425"/>
          </a:xfrm>
          <a:prstGeom prst="rect">
            <a:avLst/>
          </a:prstGeom>
        </p:spPr>
      </p:pic>
      <p:sp>
        <p:nvSpPr>
          <p:cNvPr id="19" name="矢印: 下 18">
            <a:extLst>
              <a:ext uri="{FF2B5EF4-FFF2-40B4-BE49-F238E27FC236}">
                <a16:creationId xmlns:a16="http://schemas.microsoft.com/office/drawing/2014/main" id="{439FDD88-65F4-43BC-B7D8-D5BCD45116CE}"/>
              </a:ext>
            </a:extLst>
          </p:cNvPr>
          <p:cNvSpPr/>
          <p:nvPr/>
        </p:nvSpPr>
        <p:spPr>
          <a:xfrm>
            <a:off x="4277957" y="2739610"/>
            <a:ext cx="649434" cy="2422185"/>
          </a:xfrm>
          <a:prstGeom prst="downArrow">
            <a:avLst>
              <a:gd name="adj1" fmla="val 3562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 name="矢印: 下 19">
            <a:extLst>
              <a:ext uri="{FF2B5EF4-FFF2-40B4-BE49-F238E27FC236}">
                <a16:creationId xmlns:a16="http://schemas.microsoft.com/office/drawing/2014/main" id="{A2656651-BD5A-4D7D-B8C3-CAE8AC67D4E2}"/>
              </a:ext>
            </a:extLst>
          </p:cNvPr>
          <p:cNvSpPr/>
          <p:nvPr/>
        </p:nvSpPr>
        <p:spPr>
          <a:xfrm rot="21448515">
            <a:off x="5729874" y="2719151"/>
            <a:ext cx="649434" cy="2422185"/>
          </a:xfrm>
          <a:prstGeom prst="downArrow">
            <a:avLst>
              <a:gd name="adj1" fmla="val 3562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 name="矢印: 環状 13">
            <a:extLst>
              <a:ext uri="{FF2B5EF4-FFF2-40B4-BE49-F238E27FC236}">
                <a16:creationId xmlns:a16="http://schemas.microsoft.com/office/drawing/2014/main" id="{22565DFC-FFC0-441D-88B1-C4ADA0A933CB}"/>
              </a:ext>
            </a:extLst>
          </p:cNvPr>
          <p:cNvSpPr/>
          <p:nvPr/>
        </p:nvSpPr>
        <p:spPr>
          <a:xfrm rot="528389" flipH="1">
            <a:off x="5429668" y="1946728"/>
            <a:ext cx="1249843" cy="1699118"/>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16" name="テキスト ボックス 15">
            <a:extLst>
              <a:ext uri="{FF2B5EF4-FFF2-40B4-BE49-F238E27FC236}">
                <a16:creationId xmlns:a16="http://schemas.microsoft.com/office/drawing/2014/main" id="{07E032A3-42E5-4A3A-B3FB-59489FDF650B}"/>
              </a:ext>
            </a:extLst>
          </p:cNvPr>
          <p:cNvSpPr txBox="1"/>
          <p:nvPr/>
        </p:nvSpPr>
        <p:spPr>
          <a:xfrm>
            <a:off x="5533109" y="1760023"/>
            <a:ext cx="555235" cy="348109"/>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折る</a:t>
            </a:r>
          </a:p>
        </p:txBody>
      </p:sp>
      <p:sp>
        <p:nvSpPr>
          <p:cNvPr id="21" name="矢印: 環状 20">
            <a:extLst>
              <a:ext uri="{FF2B5EF4-FFF2-40B4-BE49-F238E27FC236}">
                <a16:creationId xmlns:a16="http://schemas.microsoft.com/office/drawing/2014/main" id="{9D2D3D6D-892D-42A4-923C-154889B53097}"/>
              </a:ext>
            </a:extLst>
          </p:cNvPr>
          <p:cNvSpPr/>
          <p:nvPr/>
        </p:nvSpPr>
        <p:spPr>
          <a:xfrm rot="528389" flipH="1">
            <a:off x="3917948" y="1915317"/>
            <a:ext cx="1249843" cy="1699118"/>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22" name="テキスト ボックス 21">
            <a:extLst>
              <a:ext uri="{FF2B5EF4-FFF2-40B4-BE49-F238E27FC236}">
                <a16:creationId xmlns:a16="http://schemas.microsoft.com/office/drawing/2014/main" id="{E57F9DEA-B81A-433B-9BC3-5585C96F9DE5}"/>
              </a:ext>
            </a:extLst>
          </p:cNvPr>
          <p:cNvSpPr txBox="1"/>
          <p:nvPr/>
        </p:nvSpPr>
        <p:spPr>
          <a:xfrm>
            <a:off x="3664769" y="1828135"/>
            <a:ext cx="613187" cy="348109"/>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折る</a:t>
            </a:r>
          </a:p>
        </p:txBody>
      </p:sp>
      <p:sp>
        <p:nvSpPr>
          <p:cNvPr id="23" name="テキスト ボックス 22">
            <a:extLst>
              <a:ext uri="{FF2B5EF4-FFF2-40B4-BE49-F238E27FC236}">
                <a16:creationId xmlns:a16="http://schemas.microsoft.com/office/drawing/2014/main" id="{D35FB124-01ED-4662-BD4D-ACFB2B89668E}"/>
              </a:ext>
            </a:extLst>
          </p:cNvPr>
          <p:cNvSpPr txBox="1"/>
          <p:nvPr/>
        </p:nvSpPr>
        <p:spPr>
          <a:xfrm rot="21392496">
            <a:off x="5648962" y="5176678"/>
            <a:ext cx="878767" cy="348109"/>
          </a:xfrm>
          <a:prstGeom prst="rect">
            <a:avLst/>
          </a:prstGeom>
          <a:solidFill>
            <a:schemeClr val="bg1"/>
          </a:solidFill>
        </p:spPr>
        <p:txBody>
          <a:bodyPr wrap="none" rtlCol="0">
            <a:spAutoFit/>
          </a:bodyPr>
          <a:lstStyle/>
          <a:p>
            <a:r>
              <a:rPr kumimoji="1" lang="ja-JP" altLang="en-US" sz="1662" dirty="0">
                <a:latin typeface="Meiryo UI" panose="020B0604030504040204" pitchFamily="50" charset="-128"/>
                <a:ea typeface="Meiryo UI" panose="020B0604030504040204" pitchFamily="50" charset="-128"/>
              </a:rPr>
              <a:t>線を引く</a:t>
            </a:r>
          </a:p>
        </p:txBody>
      </p:sp>
      <p:sp>
        <p:nvSpPr>
          <p:cNvPr id="24" name="テキスト ボックス 23">
            <a:extLst>
              <a:ext uri="{FF2B5EF4-FFF2-40B4-BE49-F238E27FC236}">
                <a16:creationId xmlns:a16="http://schemas.microsoft.com/office/drawing/2014/main" id="{17AA8AB1-FD99-4981-AD82-0E2303D8F0F9}"/>
              </a:ext>
            </a:extLst>
          </p:cNvPr>
          <p:cNvSpPr txBox="1"/>
          <p:nvPr/>
        </p:nvSpPr>
        <p:spPr>
          <a:xfrm rot="21392496">
            <a:off x="4174762" y="5209042"/>
            <a:ext cx="878767" cy="348109"/>
          </a:xfrm>
          <a:prstGeom prst="rect">
            <a:avLst/>
          </a:prstGeom>
          <a:solidFill>
            <a:schemeClr val="bg1"/>
          </a:solidFill>
        </p:spPr>
        <p:txBody>
          <a:bodyPr wrap="none" rtlCol="0">
            <a:spAutoFit/>
          </a:bodyPr>
          <a:lstStyle/>
          <a:p>
            <a:r>
              <a:rPr kumimoji="1" lang="ja-JP" altLang="en-US" sz="1662" dirty="0">
                <a:latin typeface="Meiryo UI" panose="020B0604030504040204" pitchFamily="50" charset="-128"/>
                <a:ea typeface="Meiryo UI" panose="020B0604030504040204" pitchFamily="50" charset="-128"/>
              </a:rPr>
              <a:t>線を引く</a:t>
            </a:r>
          </a:p>
        </p:txBody>
      </p:sp>
    </p:spTree>
    <p:extLst>
      <p:ext uri="{BB962C8B-B14F-4D97-AF65-F5344CB8AC3E}">
        <p14:creationId xmlns:p14="http://schemas.microsoft.com/office/powerpoint/2010/main" val="10851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4" grpId="0" animBg="1"/>
      <p:bldP spid="16"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DFB1EBA-6405-457F-8454-F531C8BFD6C8}"/>
              </a:ext>
            </a:extLst>
          </p:cNvPr>
          <p:cNvSpPr>
            <a:spLocks noGrp="1"/>
          </p:cNvSpPr>
          <p:nvPr>
            <p:ph type="ctrTitle"/>
          </p:nvPr>
        </p:nvSpPr>
        <p:spPr/>
        <p:txBody>
          <a:bodyPr/>
          <a:lstStyle/>
          <a:p>
            <a:r>
              <a:rPr kumimoji="1" lang="en-US" altLang="ja-JP" dirty="0"/>
              <a:t>1-3</a:t>
            </a:r>
            <a:r>
              <a:rPr kumimoji="1" lang="ja-JP" altLang="en-US" dirty="0"/>
              <a:t>　先を少し切る</a:t>
            </a:r>
          </a:p>
        </p:txBody>
      </p:sp>
      <p:sp>
        <p:nvSpPr>
          <p:cNvPr id="4" name="コンテンツ プレースホルダー 2">
            <a:extLst>
              <a:ext uri="{FF2B5EF4-FFF2-40B4-BE49-F238E27FC236}">
                <a16:creationId xmlns:a16="http://schemas.microsoft.com/office/drawing/2014/main" id="{3A48C2AA-3E63-426B-8851-D518C94F1D9B}"/>
              </a:ext>
            </a:extLst>
          </p:cNvPr>
          <p:cNvSpPr txBox="1">
            <a:spLocks/>
          </p:cNvSpPr>
          <p:nvPr/>
        </p:nvSpPr>
        <p:spPr>
          <a:xfrm>
            <a:off x="1141786" y="5980512"/>
            <a:ext cx="7543903" cy="412014"/>
          </a:xfrm>
          <a:prstGeom prst="rect">
            <a:avLst/>
          </a:prstGeom>
        </p:spPr>
        <p:txBody>
          <a:bodyPr vert="horz" lIns="84406" tIns="42203" rIns="84406" bIns="4220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585" dirty="0">
                <a:latin typeface="Meiryo UI" panose="020B0604030504040204" pitchFamily="50" charset="-128"/>
                <a:ea typeface="Meiryo UI" panose="020B0604030504040204" pitchFamily="50" charset="-128"/>
              </a:rPr>
              <a:t>4.5cm</a:t>
            </a:r>
            <a:r>
              <a:rPr lang="ja-JP" altLang="en-US" sz="2585" dirty="0">
                <a:latin typeface="Meiryo UI" panose="020B0604030504040204" pitchFamily="50" charset="-128"/>
                <a:ea typeface="Meiryo UI" panose="020B0604030504040204" pitchFamily="50" charset="-128"/>
              </a:rPr>
              <a:t>で折った牛乳パックの先を（</a:t>
            </a:r>
            <a:r>
              <a:rPr lang="en-US" altLang="ja-JP" sz="2585" dirty="0">
                <a:latin typeface="Meiryo UI" panose="020B0604030504040204" pitchFamily="50" charset="-128"/>
                <a:ea typeface="Meiryo UI" panose="020B0604030504040204" pitchFamily="50" charset="-128"/>
              </a:rPr>
              <a:t>2mm</a:t>
            </a:r>
            <a:r>
              <a:rPr lang="ja-JP" altLang="en-US" sz="2585" dirty="0">
                <a:latin typeface="Meiryo UI" panose="020B0604030504040204" pitchFamily="50" charset="-128"/>
                <a:ea typeface="Meiryo UI" panose="020B0604030504040204" pitchFamily="50" charset="-128"/>
              </a:rPr>
              <a:t>くらい）切る。</a:t>
            </a:r>
            <a:endParaRPr lang="en-US" altLang="ja-JP" sz="2585"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99479B06-BAD8-4C4C-9B59-6F662BDDF6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904611" y="1617213"/>
            <a:ext cx="5598564" cy="4198924"/>
          </a:xfrm>
          <a:prstGeom prst="rect">
            <a:avLst/>
          </a:prstGeom>
        </p:spPr>
      </p:pic>
      <p:sp>
        <p:nvSpPr>
          <p:cNvPr id="6" name="矢印: 下 5">
            <a:extLst>
              <a:ext uri="{FF2B5EF4-FFF2-40B4-BE49-F238E27FC236}">
                <a16:creationId xmlns:a16="http://schemas.microsoft.com/office/drawing/2014/main" id="{9A133113-CCB8-4CEE-85EC-CE832E6720AF}"/>
              </a:ext>
            </a:extLst>
          </p:cNvPr>
          <p:cNvSpPr/>
          <p:nvPr/>
        </p:nvSpPr>
        <p:spPr>
          <a:xfrm rot="11794812">
            <a:off x="3236085" y="2427825"/>
            <a:ext cx="258786" cy="984724"/>
          </a:xfrm>
          <a:prstGeom prst="downArrow">
            <a:avLst>
              <a:gd name="adj1" fmla="val 28600"/>
              <a:gd name="adj2" fmla="val 554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8" name="グラフィックス 7" descr="はさみ">
            <a:extLst>
              <a:ext uri="{FF2B5EF4-FFF2-40B4-BE49-F238E27FC236}">
                <a16:creationId xmlns:a16="http://schemas.microsoft.com/office/drawing/2014/main" id="{93BA3CA2-3AF6-4E11-9E40-1A61F6FBE5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000000">
            <a:off x="2378425" y="3271769"/>
            <a:ext cx="1214733" cy="1214733"/>
          </a:xfrm>
          <a:prstGeom prst="rect">
            <a:avLst/>
          </a:prstGeom>
        </p:spPr>
      </p:pic>
      <p:pic>
        <p:nvPicPr>
          <p:cNvPr id="9" name="グラフィックス 8" descr="はさみ">
            <a:extLst>
              <a:ext uri="{FF2B5EF4-FFF2-40B4-BE49-F238E27FC236}">
                <a16:creationId xmlns:a16="http://schemas.microsoft.com/office/drawing/2014/main" id="{B0D8CF50-D838-4838-A180-3C01C356C7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810528">
            <a:off x="5951953" y="3036342"/>
            <a:ext cx="1225352" cy="1225352"/>
          </a:xfrm>
          <a:prstGeom prst="rect">
            <a:avLst/>
          </a:prstGeom>
        </p:spPr>
      </p:pic>
      <p:sp>
        <p:nvSpPr>
          <p:cNvPr id="10" name="矢印: 下 9">
            <a:extLst>
              <a:ext uri="{FF2B5EF4-FFF2-40B4-BE49-F238E27FC236}">
                <a16:creationId xmlns:a16="http://schemas.microsoft.com/office/drawing/2014/main" id="{076CB15D-AAA6-4457-8188-0E562157513A}"/>
              </a:ext>
            </a:extLst>
          </p:cNvPr>
          <p:cNvSpPr/>
          <p:nvPr/>
        </p:nvSpPr>
        <p:spPr>
          <a:xfrm rot="9662599">
            <a:off x="6152913" y="2208930"/>
            <a:ext cx="258786" cy="984724"/>
          </a:xfrm>
          <a:prstGeom prst="downArrow">
            <a:avLst>
              <a:gd name="adj1" fmla="val 28600"/>
              <a:gd name="adj2" fmla="val 554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187044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AD0CE-EA25-43A6-AD98-4DCDFA4BF56B}"/>
              </a:ext>
            </a:extLst>
          </p:cNvPr>
          <p:cNvSpPr>
            <a:spLocks noGrp="1"/>
          </p:cNvSpPr>
          <p:nvPr>
            <p:ph type="title"/>
          </p:nvPr>
        </p:nvSpPr>
        <p:spPr/>
        <p:txBody>
          <a:bodyPr>
            <a:normAutofit/>
          </a:bodyPr>
          <a:lstStyle/>
          <a:p>
            <a:r>
              <a:rPr lang="en-US" altLang="ja-JP" sz="3692" dirty="0"/>
              <a:t>1-3</a:t>
            </a:r>
            <a:r>
              <a:rPr lang="ja-JP" altLang="en-US" sz="3692" dirty="0"/>
              <a:t>　家を組みたてる</a:t>
            </a:r>
          </a:p>
        </p:txBody>
      </p:sp>
      <p:sp>
        <p:nvSpPr>
          <p:cNvPr id="17" name="コンテンツ プレースホルダー 2">
            <a:extLst>
              <a:ext uri="{FF2B5EF4-FFF2-40B4-BE49-F238E27FC236}">
                <a16:creationId xmlns:a16="http://schemas.microsoft.com/office/drawing/2014/main" id="{E144EDDF-130D-48B0-B60A-C33CC058B2EC}"/>
              </a:ext>
            </a:extLst>
          </p:cNvPr>
          <p:cNvSpPr txBox="1">
            <a:spLocks/>
          </p:cNvSpPr>
          <p:nvPr/>
        </p:nvSpPr>
        <p:spPr>
          <a:xfrm>
            <a:off x="1599295" y="5812932"/>
            <a:ext cx="4838039" cy="781300"/>
          </a:xfrm>
          <a:prstGeom prst="rect">
            <a:avLst/>
          </a:prstGeom>
        </p:spPr>
        <p:txBody>
          <a:bodyPr vert="horz" lIns="84406" tIns="42203" rIns="84406" bIns="4220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15" dirty="0">
                <a:latin typeface="Meiryo UI" panose="020B0604030504040204" pitchFamily="50" charset="-128"/>
                <a:ea typeface="Meiryo UI" panose="020B0604030504040204" pitchFamily="50" charset="-128"/>
              </a:rPr>
              <a:t>1</a:t>
            </a:r>
            <a:r>
              <a:rPr lang="ja-JP" altLang="en-US" sz="2215" dirty="0">
                <a:latin typeface="Meiryo UI" panose="020B0604030504040204" pitchFamily="50" charset="-128"/>
                <a:ea typeface="Meiryo UI" panose="020B0604030504040204" pitchFamily="50" charset="-128"/>
              </a:rPr>
              <a:t>　</a:t>
            </a:r>
            <a:r>
              <a:rPr lang="en-US" altLang="ja-JP" sz="2215" dirty="0">
                <a:latin typeface="Meiryo UI" panose="020B0604030504040204" pitchFamily="50" charset="-128"/>
                <a:ea typeface="Meiryo UI" panose="020B0604030504040204" pitchFamily="50" charset="-128"/>
              </a:rPr>
              <a:t>7cm</a:t>
            </a:r>
            <a:r>
              <a:rPr lang="ja-JP" altLang="en-US" sz="2215" dirty="0">
                <a:latin typeface="Meiryo UI" panose="020B0604030504040204" pitchFamily="50" charset="-128"/>
                <a:ea typeface="Meiryo UI" panose="020B0604030504040204" pitchFamily="50" charset="-128"/>
              </a:rPr>
              <a:t>で折った面をたたみこむ。</a:t>
            </a:r>
            <a:endParaRPr lang="en-US" altLang="ja-JP" sz="2215" dirty="0">
              <a:latin typeface="Meiryo UI" panose="020B0604030504040204" pitchFamily="50" charset="-128"/>
              <a:ea typeface="Meiryo UI" panose="020B0604030504040204" pitchFamily="50" charset="-128"/>
            </a:endParaRPr>
          </a:p>
          <a:p>
            <a:pPr marL="0" indent="0">
              <a:buNone/>
            </a:pPr>
            <a:r>
              <a:rPr lang="en-US" altLang="ja-JP" sz="2215" dirty="0">
                <a:latin typeface="Meiryo UI" panose="020B0604030504040204" pitchFamily="50" charset="-128"/>
                <a:ea typeface="Meiryo UI" panose="020B0604030504040204" pitchFamily="50" charset="-128"/>
              </a:rPr>
              <a:t>2</a:t>
            </a:r>
            <a:r>
              <a:rPr lang="ja-JP" altLang="en-US" sz="2215" dirty="0">
                <a:latin typeface="Meiryo UI" panose="020B0604030504040204" pitchFamily="50" charset="-128"/>
                <a:ea typeface="Meiryo UI" panose="020B0604030504040204" pitchFamily="50" charset="-128"/>
              </a:rPr>
              <a:t>　</a:t>
            </a:r>
            <a:r>
              <a:rPr lang="en-US" altLang="ja-JP" sz="2215" dirty="0">
                <a:latin typeface="Meiryo UI" panose="020B0604030504040204" pitchFamily="50" charset="-128"/>
                <a:ea typeface="Meiryo UI" panose="020B0604030504040204" pitchFamily="50" charset="-128"/>
              </a:rPr>
              <a:t>2</a:t>
            </a:r>
            <a:r>
              <a:rPr lang="ja-JP" altLang="en-US" sz="2215" dirty="0">
                <a:latin typeface="Meiryo UI" panose="020B0604030504040204" pitchFamily="50" charset="-128"/>
                <a:ea typeface="Meiryo UI" panose="020B0604030504040204" pitchFamily="50" charset="-128"/>
              </a:rPr>
              <a:t>つ折った面をたたむ。</a:t>
            </a:r>
            <a:endParaRPr lang="en-US" altLang="ja-JP" sz="2215" dirty="0">
              <a:latin typeface="Meiryo UI" panose="020B0604030504040204" pitchFamily="50" charset="-128"/>
              <a:ea typeface="Meiryo UI" panose="020B0604030504040204" pitchFamily="50" charset="-128"/>
            </a:endParaRPr>
          </a:p>
        </p:txBody>
      </p:sp>
      <p:pic>
        <p:nvPicPr>
          <p:cNvPr id="10" name="グラフィックス 9" descr="矢印: 左に回転">
            <a:extLst>
              <a:ext uri="{FF2B5EF4-FFF2-40B4-BE49-F238E27FC236}">
                <a16:creationId xmlns:a16="http://schemas.microsoft.com/office/drawing/2014/main" id="{F5140B8C-C65D-4266-B7AF-E395A4EB86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4233" y="3053858"/>
            <a:ext cx="844062" cy="844062"/>
          </a:xfrm>
          <a:prstGeom prst="rect">
            <a:avLst/>
          </a:prstGeom>
        </p:spPr>
      </p:pic>
      <p:pic>
        <p:nvPicPr>
          <p:cNvPr id="14" name="図 13">
            <a:extLst>
              <a:ext uri="{FF2B5EF4-FFF2-40B4-BE49-F238E27FC236}">
                <a16:creationId xmlns:a16="http://schemas.microsoft.com/office/drawing/2014/main" id="{1A700BAA-5315-4BE0-B460-EE881A25A3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474031" y="1021352"/>
            <a:ext cx="4107067" cy="5476091"/>
          </a:xfrm>
          <a:prstGeom prst="rect">
            <a:avLst/>
          </a:prstGeom>
        </p:spPr>
      </p:pic>
      <p:sp>
        <p:nvSpPr>
          <p:cNvPr id="8" name="矢印: 環状 7">
            <a:extLst>
              <a:ext uri="{FF2B5EF4-FFF2-40B4-BE49-F238E27FC236}">
                <a16:creationId xmlns:a16="http://schemas.microsoft.com/office/drawing/2014/main" id="{FDBC6553-211C-4008-95BD-401A78B2AACF}"/>
              </a:ext>
            </a:extLst>
          </p:cNvPr>
          <p:cNvSpPr/>
          <p:nvPr/>
        </p:nvSpPr>
        <p:spPr>
          <a:xfrm rot="528389" flipH="1">
            <a:off x="2935410" y="3977806"/>
            <a:ext cx="860936" cy="1170413"/>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9" name="テキスト ボックス 8">
            <a:extLst>
              <a:ext uri="{FF2B5EF4-FFF2-40B4-BE49-F238E27FC236}">
                <a16:creationId xmlns:a16="http://schemas.microsoft.com/office/drawing/2014/main" id="{C0E26951-3FB2-4A1F-A8E7-9248BD459D09}"/>
              </a:ext>
            </a:extLst>
          </p:cNvPr>
          <p:cNvSpPr txBox="1"/>
          <p:nvPr/>
        </p:nvSpPr>
        <p:spPr>
          <a:xfrm>
            <a:off x="3450785" y="4482170"/>
            <a:ext cx="764953" cy="348109"/>
          </a:xfrm>
          <a:prstGeom prst="rect">
            <a:avLst/>
          </a:prstGeom>
          <a:solidFill>
            <a:schemeClr val="bg1"/>
          </a:solidFill>
        </p:spPr>
        <p:txBody>
          <a:bodyPr wrap="none" rtlCol="0">
            <a:spAutoFit/>
          </a:bodyPr>
          <a:lstStyle/>
          <a:p>
            <a:r>
              <a:rPr kumimoji="1" lang="en-US" altLang="ja-JP" sz="1662" dirty="0">
                <a:latin typeface="Meiryo UI" panose="020B0604030504040204" pitchFamily="50" charset="-128"/>
                <a:ea typeface="Meiryo UI" panose="020B0604030504040204" pitchFamily="50" charset="-128"/>
              </a:rPr>
              <a:t>1</a:t>
            </a:r>
            <a:r>
              <a:rPr kumimoji="1" lang="ja-JP" altLang="en-US" sz="1662" dirty="0">
                <a:latin typeface="Meiryo UI" panose="020B0604030504040204" pitchFamily="50" charset="-128"/>
                <a:ea typeface="Meiryo UI" panose="020B0604030504040204" pitchFamily="50" charset="-128"/>
              </a:rPr>
              <a:t> 折る</a:t>
            </a:r>
          </a:p>
        </p:txBody>
      </p:sp>
      <p:sp>
        <p:nvSpPr>
          <p:cNvPr id="12" name="テキスト ボックス 11">
            <a:extLst>
              <a:ext uri="{FF2B5EF4-FFF2-40B4-BE49-F238E27FC236}">
                <a16:creationId xmlns:a16="http://schemas.microsoft.com/office/drawing/2014/main" id="{B53CB3FA-442A-46A1-A729-B2104F683F2A}"/>
              </a:ext>
            </a:extLst>
          </p:cNvPr>
          <p:cNvSpPr txBox="1"/>
          <p:nvPr/>
        </p:nvSpPr>
        <p:spPr>
          <a:xfrm>
            <a:off x="984865" y="3727459"/>
            <a:ext cx="764953" cy="348109"/>
          </a:xfrm>
          <a:prstGeom prst="rect">
            <a:avLst/>
          </a:prstGeom>
          <a:solidFill>
            <a:schemeClr val="bg1"/>
          </a:solidFill>
        </p:spPr>
        <p:txBody>
          <a:bodyPr wrap="none" rtlCol="0">
            <a:spAutoFit/>
          </a:bodyPr>
          <a:lstStyle/>
          <a:p>
            <a:r>
              <a:rPr kumimoji="1" lang="en-US" altLang="ja-JP" sz="1662" dirty="0">
                <a:latin typeface="Meiryo UI" panose="020B0604030504040204" pitchFamily="50" charset="-128"/>
                <a:ea typeface="Meiryo UI" panose="020B0604030504040204" pitchFamily="50" charset="-128"/>
              </a:rPr>
              <a:t>2 </a:t>
            </a:r>
            <a:r>
              <a:rPr kumimoji="1" lang="ja-JP" altLang="en-US" sz="1662" dirty="0">
                <a:latin typeface="Meiryo UI" panose="020B0604030504040204" pitchFamily="50" charset="-128"/>
                <a:ea typeface="Meiryo UI" panose="020B0604030504040204" pitchFamily="50" charset="-128"/>
              </a:rPr>
              <a:t>折る</a:t>
            </a:r>
          </a:p>
        </p:txBody>
      </p:sp>
      <p:sp>
        <p:nvSpPr>
          <p:cNvPr id="11" name="矢印: 環状 10">
            <a:extLst>
              <a:ext uri="{FF2B5EF4-FFF2-40B4-BE49-F238E27FC236}">
                <a16:creationId xmlns:a16="http://schemas.microsoft.com/office/drawing/2014/main" id="{D13BE7F1-E982-4DBD-BE3E-875BA8F9EEF1}"/>
              </a:ext>
            </a:extLst>
          </p:cNvPr>
          <p:cNvSpPr/>
          <p:nvPr/>
        </p:nvSpPr>
        <p:spPr>
          <a:xfrm rot="528389">
            <a:off x="1128925" y="3338091"/>
            <a:ext cx="690594" cy="1170413"/>
          </a:xfrm>
          <a:prstGeom prst="circularArrow">
            <a:avLst>
              <a:gd name="adj1" fmla="val 19068"/>
              <a:gd name="adj2" fmla="val 1142319"/>
              <a:gd name="adj3" fmla="val 20518559"/>
              <a:gd name="adj4" fmla="val 13489913"/>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pic>
        <p:nvPicPr>
          <p:cNvPr id="4" name="図 3" descr="室内, 座っている, 床, テーブル が含まれている画像&#10;&#10;非常に高い精度で生成された説明">
            <a:extLst>
              <a:ext uri="{FF2B5EF4-FFF2-40B4-BE49-F238E27FC236}">
                <a16:creationId xmlns:a16="http://schemas.microsoft.com/office/drawing/2014/main" id="{FFCB915A-174A-4041-BE88-446EEFC2992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699297" y="1687538"/>
            <a:ext cx="3396162" cy="4125393"/>
          </a:xfrm>
          <a:prstGeom prst="rect">
            <a:avLst/>
          </a:prstGeom>
        </p:spPr>
      </p:pic>
    </p:spTree>
    <p:extLst>
      <p:ext uri="{BB962C8B-B14F-4D97-AF65-F5344CB8AC3E}">
        <p14:creationId xmlns:p14="http://schemas.microsoft.com/office/powerpoint/2010/main" val="3730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73632" y="3258669"/>
            <a:ext cx="2603262" cy="260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descr="床, 建物 が含まれている画像&#10;&#10;高い精度で生成された説明">
            <a:extLst>
              <a:ext uri="{FF2B5EF4-FFF2-40B4-BE49-F238E27FC236}">
                <a16:creationId xmlns:a16="http://schemas.microsoft.com/office/drawing/2014/main" id="{A75A967B-0B8A-4CE4-8A22-4965ABA9A4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99575" y="3033836"/>
            <a:ext cx="3770794" cy="2828096"/>
          </a:xfrm>
          <a:prstGeom prst="rect">
            <a:avLst/>
          </a:prstGeom>
        </p:spPr>
      </p:pic>
    </p:spTree>
    <p:extLst>
      <p:ext uri="{BB962C8B-B14F-4D97-AF65-F5344CB8AC3E}">
        <p14:creationId xmlns:p14="http://schemas.microsoft.com/office/powerpoint/2010/main" val="150798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8E4CF4-1156-4B65-8A2C-AC61675D2F6F}"/>
              </a:ext>
            </a:extLst>
          </p:cNvPr>
          <p:cNvSpPr>
            <a:spLocks noGrp="1"/>
          </p:cNvSpPr>
          <p:nvPr>
            <p:ph type="title"/>
          </p:nvPr>
        </p:nvSpPr>
        <p:spPr>
          <a:xfrm>
            <a:off x="651556" y="4963857"/>
            <a:ext cx="5423671" cy="1167312"/>
          </a:xfrm>
        </p:spPr>
        <p:txBody>
          <a:bodyPr vert="horz" lIns="84406" tIns="42203" rIns="84406" bIns="42203" rtlCol="0" anchor="ctr" anchorCtr="0">
            <a:normAutofit/>
          </a:bodyPr>
          <a:lstStyle/>
          <a:p>
            <a:r>
              <a:rPr lang="en-US" altLang="ja-JP" sz="5539" dirty="0"/>
              <a:t>2</a:t>
            </a:r>
            <a:r>
              <a:rPr lang="ja-JP" altLang="en-US" sz="5539" dirty="0"/>
              <a:t>　屋根をつける</a:t>
            </a:r>
          </a:p>
        </p:txBody>
      </p:sp>
      <p:pic>
        <p:nvPicPr>
          <p:cNvPr id="7" name="コンテンツ プレースホルダー 6" descr="テーブル, 床, 室内, 人 が含まれている画像&#10;&#10;非常に高い精度で生成された説明">
            <a:extLst>
              <a:ext uri="{FF2B5EF4-FFF2-40B4-BE49-F238E27FC236}">
                <a16:creationId xmlns:a16="http://schemas.microsoft.com/office/drawing/2014/main" id="{E477C27D-E0AC-4825-BE7A-11336DFDBD0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24751" cy="4562375"/>
          </a:xfrm>
          <a:prstGeom prst="rect">
            <a:avLst/>
          </a:prstGeom>
        </p:spPr>
      </p:pic>
    </p:spTree>
    <p:extLst>
      <p:ext uri="{BB962C8B-B14F-4D97-AF65-F5344CB8AC3E}">
        <p14:creationId xmlns:p14="http://schemas.microsoft.com/office/powerpoint/2010/main" val="91297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99D4C5-8899-4EAB-A22E-41F017B275CA}"/>
              </a:ext>
            </a:extLst>
          </p:cNvPr>
          <p:cNvSpPr>
            <a:spLocks noGrp="1"/>
          </p:cNvSpPr>
          <p:nvPr>
            <p:ph type="title"/>
          </p:nvPr>
        </p:nvSpPr>
        <p:spPr/>
        <p:txBody>
          <a:bodyPr>
            <a:normAutofit/>
          </a:bodyPr>
          <a:lstStyle/>
          <a:p>
            <a:r>
              <a:rPr lang="en-US" altLang="ja-JP" sz="3692" dirty="0"/>
              <a:t>1-3</a:t>
            </a:r>
            <a:r>
              <a:rPr lang="ja-JP" altLang="en-US" sz="3692" dirty="0"/>
              <a:t>　屋根におり紙をつける</a:t>
            </a:r>
          </a:p>
        </p:txBody>
      </p:sp>
      <p:sp>
        <p:nvSpPr>
          <p:cNvPr id="8" name="コンテンツ プレースホルダー 2">
            <a:extLst>
              <a:ext uri="{FF2B5EF4-FFF2-40B4-BE49-F238E27FC236}">
                <a16:creationId xmlns:a16="http://schemas.microsoft.com/office/drawing/2014/main" id="{04A1CC47-EF43-4FAA-BC26-405FB6590A5E}"/>
              </a:ext>
            </a:extLst>
          </p:cNvPr>
          <p:cNvSpPr txBox="1">
            <a:spLocks/>
          </p:cNvSpPr>
          <p:nvPr/>
        </p:nvSpPr>
        <p:spPr>
          <a:xfrm>
            <a:off x="1216821" y="5488694"/>
            <a:ext cx="6261269" cy="1222496"/>
          </a:xfrm>
          <a:prstGeom prst="rect">
            <a:avLst/>
          </a:prstGeom>
        </p:spPr>
        <p:txBody>
          <a:bodyPr vert="horz" lIns="84406" tIns="42203" rIns="84406" bIns="42203"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15" dirty="0">
                <a:latin typeface="Meiryo UI" panose="020B0604030504040204" pitchFamily="50" charset="-128"/>
                <a:ea typeface="Meiryo UI" panose="020B0604030504040204" pitchFamily="50" charset="-128"/>
              </a:rPr>
              <a:t>1</a:t>
            </a:r>
            <a:r>
              <a:rPr lang="ja-JP" altLang="en-US" sz="2215" dirty="0">
                <a:latin typeface="Meiryo UI" panose="020B0604030504040204" pitchFamily="50" charset="-128"/>
                <a:ea typeface="Meiryo UI" panose="020B0604030504040204" pitchFamily="50" charset="-128"/>
              </a:rPr>
              <a:t>　牛乳パックの白い面にのりをつける</a:t>
            </a:r>
            <a:endParaRPr lang="en-US" altLang="ja-JP" sz="2215" dirty="0">
              <a:latin typeface="Meiryo UI" panose="020B0604030504040204" pitchFamily="50" charset="-128"/>
              <a:ea typeface="Meiryo UI" panose="020B0604030504040204" pitchFamily="50" charset="-128"/>
            </a:endParaRPr>
          </a:p>
          <a:p>
            <a:pPr marL="0" indent="0">
              <a:buNone/>
            </a:pPr>
            <a:r>
              <a:rPr lang="en-US" altLang="ja-JP" sz="2215" dirty="0">
                <a:latin typeface="Meiryo UI" panose="020B0604030504040204" pitchFamily="50" charset="-128"/>
                <a:ea typeface="Meiryo UI" panose="020B0604030504040204" pitchFamily="50" charset="-128"/>
              </a:rPr>
              <a:t>2</a:t>
            </a:r>
            <a:r>
              <a:rPr lang="ja-JP" altLang="en-US" sz="2215" dirty="0">
                <a:latin typeface="Meiryo UI" panose="020B0604030504040204" pitchFamily="50" charset="-128"/>
                <a:ea typeface="Meiryo UI" panose="020B0604030504040204" pitchFamily="50" charset="-128"/>
              </a:rPr>
              <a:t>　おり紙の白い面と牛乳パックののりをつけた面をはりつける</a:t>
            </a:r>
            <a:endParaRPr lang="en-US" altLang="ja-JP" sz="2215" dirty="0">
              <a:latin typeface="Meiryo UI" panose="020B0604030504040204" pitchFamily="50" charset="-128"/>
              <a:ea typeface="Meiryo UI" panose="020B0604030504040204" pitchFamily="50" charset="-128"/>
            </a:endParaRPr>
          </a:p>
          <a:p>
            <a:pPr marL="0" indent="0">
              <a:buNone/>
            </a:pPr>
            <a:r>
              <a:rPr lang="en-US" altLang="ja-JP" sz="2215" dirty="0">
                <a:latin typeface="Meiryo UI" panose="020B0604030504040204" pitchFamily="50" charset="-128"/>
                <a:ea typeface="Meiryo UI" panose="020B0604030504040204" pitchFamily="50" charset="-128"/>
              </a:rPr>
              <a:t>3</a:t>
            </a:r>
            <a:r>
              <a:rPr lang="ja-JP" altLang="en-US" sz="2215" dirty="0">
                <a:latin typeface="Meiryo UI" panose="020B0604030504040204" pitchFamily="50" charset="-128"/>
                <a:ea typeface="Meiryo UI" panose="020B0604030504040204" pitchFamily="50" charset="-128"/>
              </a:rPr>
              <a:t>　おり紙のあまりをはさみで切る</a:t>
            </a:r>
            <a:endParaRPr lang="en-US" altLang="ja-JP" sz="2215" dirty="0">
              <a:latin typeface="Meiryo UI" panose="020B0604030504040204" pitchFamily="50" charset="-128"/>
              <a:ea typeface="Meiryo UI" panose="020B0604030504040204" pitchFamily="50" charset="-128"/>
            </a:endParaRPr>
          </a:p>
          <a:p>
            <a:pPr marL="0" indent="0">
              <a:buNone/>
            </a:pPr>
            <a:endParaRPr lang="ja-JP" altLang="en-US" sz="2215" dirty="0">
              <a:latin typeface="Meiryo UI" panose="020B0604030504040204" pitchFamily="50" charset="-128"/>
              <a:ea typeface="Meiryo UI" panose="020B0604030504040204" pitchFamily="50" charset="-128"/>
            </a:endParaRPr>
          </a:p>
          <a:p>
            <a:pPr marL="0" indent="0">
              <a:buNone/>
            </a:pPr>
            <a:endParaRPr lang="en-US" altLang="ja-JP" sz="2215" dirty="0">
              <a:latin typeface="Meiryo UI" panose="020B0604030504040204" pitchFamily="50" charset="-128"/>
              <a:ea typeface="Meiryo UI" panose="020B0604030504040204" pitchFamily="50" charset="-128"/>
            </a:endParaRPr>
          </a:p>
        </p:txBody>
      </p:sp>
      <p:pic>
        <p:nvPicPr>
          <p:cNvPr id="12" name="図 11" descr="室内, テーブル が含まれている画像&#10;&#10;高い精度で生成された説明">
            <a:extLst>
              <a:ext uri="{FF2B5EF4-FFF2-40B4-BE49-F238E27FC236}">
                <a16:creationId xmlns:a16="http://schemas.microsoft.com/office/drawing/2014/main" id="{DAF469A8-7B57-4C30-B6C7-FB33EFE880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3006" y="1886007"/>
            <a:ext cx="4158839" cy="3119129"/>
          </a:xfrm>
          <a:prstGeom prst="rect">
            <a:avLst/>
          </a:prstGeom>
        </p:spPr>
      </p:pic>
      <p:pic>
        <p:nvPicPr>
          <p:cNvPr id="4" name="図 3">
            <a:extLst>
              <a:ext uri="{FF2B5EF4-FFF2-40B4-BE49-F238E27FC236}">
                <a16:creationId xmlns:a16="http://schemas.microsoft.com/office/drawing/2014/main" id="{279DE96C-025D-4F1B-AF0E-8BB0CC675E3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0492" y="1886006"/>
            <a:ext cx="4158840" cy="3119129"/>
          </a:xfrm>
          <a:prstGeom prst="rect">
            <a:avLst/>
          </a:prstGeom>
        </p:spPr>
      </p:pic>
      <p:pic>
        <p:nvPicPr>
          <p:cNvPr id="9" name="グラフィックス 8" descr="はさみ">
            <a:extLst>
              <a:ext uri="{FF2B5EF4-FFF2-40B4-BE49-F238E27FC236}">
                <a16:creationId xmlns:a16="http://schemas.microsoft.com/office/drawing/2014/main" id="{67BC975F-9C5E-4577-869A-DE0B4AE5D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651981">
            <a:off x="7727532" y="3997217"/>
            <a:ext cx="1240316" cy="1240316"/>
          </a:xfrm>
          <a:prstGeom prst="rect">
            <a:avLst/>
          </a:prstGeom>
        </p:spPr>
      </p:pic>
    </p:spTree>
    <p:extLst>
      <p:ext uri="{BB962C8B-B14F-4D97-AF65-F5344CB8AC3E}">
        <p14:creationId xmlns:p14="http://schemas.microsoft.com/office/powerpoint/2010/main" val="46809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室内, 床, テーブル, 座っている が含まれている画像&#10;&#10;非常に高い精度で生成された説明">
            <a:extLst>
              <a:ext uri="{FF2B5EF4-FFF2-40B4-BE49-F238E27FC236}">
                <a16:creationId xmlns:a16="http://schemas.microsoft.com/office/drawing/2014/main" id="{C6C0A75F-5062-4490-8340-0F86DE0E69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616465" y="2277613"/>
            <a:ext cx="3527535"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77E07679-9479-49AB-9114-ACD084363AD6}"/>
              </a:ext>
            </a:extLst>
          </p:cNvPr>
          <p:cNvSpPr>
            <a:spLocks noGrp="1"/>
          </p:cNvSpPr>
          <p:nvPr>
            <p:ph type="ctrTitle"/>
          </p:nvPr>
        </p:nvSpPr>
        <p:spPr>
          <a:xfrm>
            <a:off x="6016515" y="3231931"/>
            <a:ext cx="2889031" cy="1834056"/>
          </a:xfrm>
        </p:spPr>
        <p:txBody>
          <a:bodyPr>
            <a:normAutofit/>
          </a:bodyPr>
          <a:lstStyle/>
          <a:p>
            <a:r>
              <a:rPr kumimoji="1" lang="ja-JP" altLang="en-US" sz="3500"/>
              <a:t>メロディハウスの作り方</a:t>
            </a:r>
          </a:p>
        </p:txBody>
      </p:sp>
      <p:sp>
        <p:nvSpPr>
          <p:cNvPr id="3" name="字幕 2">
            <a:extLst>
              <a:ext uri="{FF2B5EF4-FFF2-40B4-BE49-F238E27FC236}">
                <a16:creationId xmlns:a16="http://schemas.microsoft.com/office/drawing/2014/main" id="{1A2EC63C-6722-4784-B566-092D9DE47849}"/>
              </a:ext>
            </a:extLst>
          </p:cNvPr>
          <p:cNvSpPr>
            <a:spLocks noGrp="1"/>
          </p:cNvSpPr>
          <p:nvPr>
            <p:ph type="subTitle" idx="1"/>
          </p:nvPr>
        </p:nvSpPr>
        <p:spPr>
          <a:xfrm>
            <a:off x="5837182" y="5242675"/>
            <a:ext cx="3247697" cy="683284"/>
          </a:xfrm>
        </p:spPr>
        <p:txBody>
          <a:bodyPr>
            <a:normAutofit/>
          </a:bodyPr>
          <a:lstStyle/>
          <a:p>
            <a:endParaRPr kumimoji="1" lang="ja-JP" altLang="en-US" sz="17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0248" y="5123793"/>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83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381F69-0F63-4FC8-B24C-8B23F7F5B939}"/>
              </a:ext>
            </a:extLst>
          </p:cNvPr>
          <p:cNvSpPr>
            <a:spLocks noGrp="1"/>
          </p:cNvSpPr>
          <p:nvPr>
            <p:ph type="title"/>
          </p:nvPr>
        </p:nvSpPr>
        <p:spPr>
          <a:xfrm>
            <a:off x="1898754" y="561783"/>
            <a:ext cx="6668915" cy="999175"/>
          </a:xfrm>
        </p:spPr>
        <p:txBody>
          <a:bodyPr>
            <a:normAutofit/>
          </a:bodyPr>
          <a:lstStyle/>
          <a:p>
            <a:r>
              <a:rPr lang="en-US" altLang="ja-JP" sz="3692" dirty="0"/>
              <a:t>1-3</a:t>
            </a:r>
            <a:r>
              <a:rPr lang="ja-JP" altLang="en-US" sz="3692" dirty="0"/>
              <a:t>　家に屋根をつける</a:t>
            </a:r>
          </a:p>
        </p:txBody>
      </p:sp>
      <p:pic>
        <p:nvPicPr>
          <p:cNvPr id="5" name="コンテンツ プレースホルダー 4" descr="室内, 床, テーブル, 木製 が含まれている画像&#10;&#10;非常に高い精度で生成された説明">
            <a:extLst>
              <a:ext uri="{FF2B5EF4-FFF2-40B4-BE49-F238E27FC236}">
                <a16:creationId xmlns:a16="http://schemas.microsoft.com/office/drawing/2014/main" id="{CECF1B46-B5F9-469C-A523-A3B364E7B48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17262" y="1822588"/>
            <a:ext cx="3678716" cy="2759037"/>
          </a:xfrm>
        </p:spPr>
      </p:pic>
      <p:sp>
        <p:nvSpPr>
          <p:cNvPr id="33" name="コンテンツ プレースホルダー 2">
            <a:extLst>
              <a:ext uri="{FF2B5EF4-FFF2-40B4-BE49-F238E27FC236}">
                <a16:creationId xmlns:a16="http://schemas.microsoft.com/office/drawing/2014/main" id="{CD2FFDA7-A552-4236-939F-B4705B2A4B7A}"/>
              </a:ext>
            </a:extLst>
          </p:cNvPr>
          <p:cNvSpPr txBox="1">
            <a:spLocks/>
          </p:cNvSpPr>
          <p:nvPr/>
        </p:nvSpPr>
        <p:spPr>
          <a:xfrm>
            <a:off x="1123283" y="5418237"/>
            <a:ext cx="6179791" cy="1222496"/>
          </a:xfrm>
          <a:prstGeom prst="rect">
            <a:avLst/>
          </a:prstGeom>
        </p:spPr>
        <p:txBody>
          <a:bodyPr vert="horz" lIns="84406" tIns="42203" rIns="84406" bIns="42203"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585" dirty="0">
                <a:latin typeface="Meiryo UI" panose="020B0604030504040204" pitchFamily="50" charset="-128"/>
                <a:ea typeface="Meiryo UI" panose="020B0604030504040204" pitchFamily="50" charset="-128"/>
              </a:rPr>
              <a:t>1</a:t>
            </a:r>
            <a:r>
              <a:rPr lang="ja-JP" altLang="en-US" sz="2585" dirty="0">
                <a:latin typeface="Meiryo UI" panose="020B0604030504040204" pitchFamily="50" charset="-128"/>
                <a:ea typeface="Meiryo UI" panose="020B0604030504040204" pitchFamily="50" charset="-128"/>
              </a:rPr>
              <a:t>　両面テープを</a:t>
            </a:r>
            <a:r>
              <a:rPr lang="en-US" altLang="ja-JP" sz="2585" dirty="0">
                <a:latin typeface="Meiryo UI" panose="020B0604030504040204" pitchFamily="50" charset="-128"/>
                <a:ea typeface="Meiryo UI" panose="020B0604030504040204" pitchFamily="50" charset="-128"/>
              </a:rPr>
              <a:t>3cm</a:t>
            </a:r>
            <a:r>
              <a:rPr lang="ja-JP" altLang="en-US" sz="2585" dirty="0">
                <a:latin typeface="Meiryo UI" panose="020B0604030504040204" pitchFamily="50" charset="-128"/>
                <a:ea typeface="Meiryo UI" panose="020B0604030504040204" pitchFamily="50" charset="-128"/>
              </a:rPr>
              <a:t>くらい切る。</a:t>
            </a:r>
            <a:r>
              <a:rPr lang="en-US" altLang="ja-JP" sz="2585" dirty="0">
                <a:latin typeface="Meiryo UI" panose="020B0604030504040204" pitchFamily="50" charset="-128"/>
                <a:ea typeface="Meiryo UI" panose="020B0604030504040204" pitchFamily="50" charset="-128"/>
              </a:rPr>
              <a:t>2</a:t>
            </a:r>
            <a:r>
              <a:rPr lang="ja-JP" altLang="en-US" sz="2585" dirty="0">
                <a:latin typeface="Meiryo UI" panose="020B0604030504040204" pitchFamily="50" charset="-128"/>
                <a:ea typeface="Meiryo UI" panose="020B0604030504040204" pitchFamily="50" charset="-128"/>
              </a:rPr>
              <a:t>回。</a:t>
            </a:r>
            <a:endParaRPr lang="en-US" altLang="ja-JP" sz="2585" dirty="0">
              <a:latin typeface="Meiryo UI" panose="020B0604030504040204" pitchFamily="50" charset="-128"/>
              <a:ea typeface="Meiryo UI" panose="020B0604030504040204" pitchFamily="50" charset="-128"/>
            </a:endParaRPr>
          </a:p>
          <a:p>
            <a:pPr marL="0" indent="0">
              <a:buNone/>
            </a:pPr>
            <a:r>
              <a:rPr lang="en-US" altLang="ja-JP" sz="2585" dirty="0">
                <a:latin typeface="Meiryo UI" panose="020B0604030504040204" pitchFamily="50" charset="-128"/>
                <a:ea typeface="Meiryo UI" panose="020B0604030504040204" pitchFamily="50" charset="-128"/>
              </a:rPr>
              <a:t>2</a:t>
            </a:r>
            <a:r>
              <a:rPr lang="ja-JP" altLang="en-US" sz="2585" dirty="0">
                <a:latin typeface="Meiryo UI" panose="020B0604030504040204" pitchFamily="50" charset="-128"/>
                <a:ea typeface="Meiryo UI" panose="020B0604030504040204" pitchFamily="50" charset="-128"/>
              </a:rPr>
              <a:t>　家に両面テープをはる。</a:t>
            </a:r>
            <a:r>
              <a:rPr lang="en-US" altLang="ja-JP" sz="2585" dirty="0">
                <a:latin typeface="Meiryo UI" panose="020B0604030504040204" pitchFamily="50" charset="-128"/>
                <a:ea typeface="Meiryo UI" panose="020B0604030504040204" pitchFamily="50" charset="-128"/>
              </a:rPr>
              <a:t>(</a:t>
            </a:r>
            <a:r>
              <a:rPr lang="ja-JP" altLang="en-US" sz="2585" dirty="0">
                <a:latin typeface="Meiryo UI" panose="020B0604030504040204" pitchFamily="50" charset="-128"/>
                <a:ea typeface="Meiryo UI" panose="020B0604030504040204" pitchFamily="50" charset="-128"/>
              </a:rPr>
              <a:t>ピンクの部分</a:t>
            </a:r>
            <a:r>
              <a:rPr lang="en-US" altLang="ja-JP" sz="2585" dirty="0">
                <a:latin typeface="Meiryo UI" panose="020B0604030504040204" pitchFamily="50" charset="-128"/>
                <a:ea typeface="Meiryo UI" panose="020B0604030504040204" pitchFamily="50" charset="-128"/>
              </a:rPr>
              <a:t>)</a:t>
            </a:r>
          </a:p>
          <a:p>
            <a:pPr marL="0" indent="0">
              <a:buNone/>
            </a:pPr>
            <a:r>
              <a:rPr lang="en-US" altLang="ja-JP" sz="2585" dirty="0">
                <a:latin typeface="Meiryo UI" panose="020B0604030504040204" pitchFamily="50" charset="-128"/>
                <a:ea typeface="Meiryo UI" panose="020B0604030504040204" pitchFamily="50" charset="-128"/>
              </a:rPr>
              <a:t>3</a:t>
            </a:r>
            <a:r>
              <a:rPr lang="ja-JP" altLang="en-US" sz="2585" dirty="0">
                <a:latin typeface="Meiryo UI" panose="020B0604030504040204" pitchFamily="50" charset="-128"/>
                <a:ea typeface="Meiryo UI" panose="020B0604030504040204" pitchFamily="50" charset="-128"/>
              </a:rPr>
              <a:t>　家に屋根をつける</a:t>
            </a:r>
            <a:endParaRPr lang="en-US" altLang="ja-JP" sz="2585" dirty="0">
              <a:latin typeface="Meiryo UI" panose="020B0604030504040204" pitchFamily="50" charset="-128"/>
              <a:ea typeface="Meiryo UI" panose="020B0604030504040204" pitchFamily="50" charset="-128"/>
            </a:endParaRPr>
          </a:p>
          <a:p>
            <a:pPr marL="0" indent="0">
              <a:buNone/>
            </a:pPr>
            <a:endParaRPr lang="en-US" altLang="ja-JP" sz="2585" dirty="0">
              <a:latin typeface="Meiryo UI" panose="020B0604030504040204" pitchFamily="50" charset="-128"/>
              <a:ea typeface="Meiryo UI" panose="020B0604030504040204" pitchFamily="50" charset="-128"/>
            </a:endParaRPr>
          </a:p>
        </p:txBody>
      </p:sp>
      <p:sp>
        <p:nvSpPr>
          <p:cNvPr id="38" name="コンテンツ プレースホルダー 2">
            <a:extLst>
              <a:ext uri="{FF2B5EF4-FFF2-40B4-BE49-F238E27FC236}">
                <a16:creationId xmlns:a16="http://schemas.microsoft.com/office/drawing/2014/main" id="{47EE2DB9-2818-4B07-A667-3E090545690D}"/>
              </a:ext>
            </a:extLst>
          </p:cNvPr>
          <p:cNvSpPr txBox="1">
            <a:spLocks/>
          </p:cNvSpPr>
          <p:nvPr/>
        </p:nvSpPr>
        <p:spPr>
          <a:xfrm>
            <a:off x="3439082" y="4422348"/>
            <a:ext cx="2410734" cy="1222496"/>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B" panose="02020700000000000000" pitchFamily="17" charset="-128"/>
                <a:ea typeface="UD デジタル 教科書体 N-B" panose="02020700000000000000" pitchFamily="17"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B" panose="02020700000000000000" pitchFamily="17" charset="-128"/>
                <a:ea typeface="UD デジタル 教科書体 N-B" panose="02020700000000000000" pitchFamily="17"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B" panose="02020700000000000000" pitchFamily="17" charset="-128"/>
                <a:ea typeface="UD デジタル 教科書体 N-B" panose="02020700000000000000" pitchFamily="17"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B" panose="02020700000000000000" pitchFamily="17" charset="-128"/>
                <a:ea typeface="UD デジタル 教科書体 N-B" panose="020207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585"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1493B73-AD24-4287-A46C-9184442874A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88690" y="1822588"/>
            <a:ext cx="4717120" cy="3154948"/>
          </a:xfrm>
          <a:prstGeom prst="rect">
            <a:avLst/>
          </a:prstGeom>
        </p:spPr>
      </p:pic>
    </p:spTree>
    <p:extLst>
      <p:ext uri="{BB962C8B-B14F-4D97-AF65-F5344CB8AC3E}">
        <p14:creationId xmlns:p14="http://schemas.microsoft.com/office/powerpoint/2010/main" val="423431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975242" y="2714366"/>
            <a:ext cx="2633687" cy="26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4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8E4CF4-1156-4B65-8A2C-AC61675D2F6F}"/>
              </a:ext>
            </a:extLst>
          </p:cNvPr>
          <p:cNvSpPr>
            <a:spLocks noGrp="1"/>
          </p:cNvSpPr>
          <p:nvPr>
            <p:ph type="title"/>
          </p:nvPr>
        </p:nvSpPr>
        <p:spPr>
          <a:xfrm>
            <a:off x="651556" y="4963857"/>
            <a:ext cx="7909746" cy="1167312"/>
          </a:xfrm>
        </p:spPr>
        <p:txBody>
          <a:bodyPr vert="horz" lIns="84406" tIns="42203" rIns="84406" bIns="42203" rtlCol="0" anchor="ctr" anchorCtr="0">
            <a:normAutofit/>
          </a:bodyPr>
          <a:lstStyle/>
          <a:p>
            <a:r>
              <a:rPr lang="en-US" altLang="ja-JP" sz="5539" dirty="0"/>
              <a:t>3</a:t>
            </a:r>
            <a:r>
              <a:rPr lang="ja-JP" altLang="en-US" sz="5539" dirty="0"/>
              <a:t>　配線工事をする</a:t>
            </a:r>
          </a:p>
        </p:txBody>
      </p:sp>
      <p:pic>
        <p:nvPicPr>
          <p:cNvPr id="3" name="図 2" descr="室内, 床, 座っている, テーブル が含まれている画像&#10;&#10;非常に高い精度で生成された説明">
            <a:extLst>
              <a:ext uri="{FF2B5EF4-FFF2-40B4-BE49-F238E27FC236}">
                <a16:creationId xmlns:a16="http://schemas.microsoft.com/office/drawing/2014/main" id="{5E0A8ED8-D268-4AB9-AEDD-1803864FCA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8"/>
          <a:stretch/>
        </p:blipFill>
        <p:spPr>
          <a:xfrm>
            <a:off x="-1" y="0"/>
            <a:ext cx="9133413" cy="4572000"/>
          </a:xfrm>
          <a:prstGeom prst="rect">
            <a:avLst/>
          </a:prstGeom>
        </p:spPr>
      </p:pic>
    </p:spTree>
    <p:extLst>
      <p:ext uri="{BB962C8B-B14F-4D97-AF65-F5344CB8AC3E}">
        <p14:creationId xmlns:p14="http://schemas.microsoft.com/office/powerpoint/2010/main" val="1773926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2C9121-9223-4B62-A7A1-799FF156F36B}"/>
              </a:ext>
            </a:extLst>
          </p:cNvPr>
          <p:cNvSpPr>
            <a:spLocks noGrp="1"/>
          </p:cNvSpPr>
          <p:nvPr>
            <p:ph type="ctrTitle"/>
          </p:nvPr>
        </p:nvSpPr>
        <p:spPr>
          <a:xfrm>
            <a:off x="1704342" y="599322"/>
            <a:ext cx="6646154" cy="996923"/>
          </a:xfrm>
        </p:spPr>
        <p:txBody>
          <a:bodyPr/>
          <a:lstStyle/>
          <a:p>
            <a:r>
              <a:rPr kumimoji="1" lang="en-US" altLang="ja-JP" dirty="0"/>
              <a:t>3-1</a:t>
            </a:r>
            <a:r>
              <a:rPr kumimoji="1" lang="ja-JP" altLang="en-US" dirty="0"/>
              <a:t>　両面シール</a:t>
            </a:r>
          </a:p>
        </p:txBody>
      </p:sp>
      <p:sp>
        <p:nvSpPr>
          <p:cNvPr id="4" name="コンテンツ プレースホルダー 1">
            <a:extLst>
              <a:ext uri="{FF2B5EF4-FFF2-40B4-BE49-F238E27FC236}">
                <a16:creationId xmlns:a16="http://schemas.microsoft.com/office/drawing/2014/main" id="{5782BFA3-B325-430B-8950-4949DBA71F23}"/>
              </a:ext>
            </a:extLst>
          </p:cNvPr>
          <p:cNvSpPr txBox="1">
            <a:spLocks/>
          </p:cNvSpPr>
          <p:nvPr/>
        </p:nvSpPr>
        <p:spPr>
          <a:xfrm>
            <a:off x="931985" y="5364687"/>
            <a:ext cx="7280031" cy="1229545"/>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15" dirty="0"/>
              <a:t>1</a:t>
            </a:r>
            <a:r>
              <a:rPr lang="ja-JP" altLang="en-US" sz="2215" dirty="0"/>
              <a:t>　両面シールが入っているか確認。</a:t>
            </a:r>
            <a:endParaRPr lang="en-US" altLang="ja-JP" sz="2215" dirty="0"/>
          </a:p>
          <a:p>
            <a:pPr marL="0" indent="0">
              <a:buNone/>
            </a:pPr>
            <a:r>
              <a:rPr lang="en-US" altLang="ja-JP" sz="2215" dirty="0"/>
              <a:t>2</a:t>
            </a:r>
            <a:r>
              <a:rPr lang="ja-JP" altLang="en-US" sz="2215" dirty="0"/>
              <a:t>　切ったシールは箱の中にしまう。</a:t>
            </a:r>
            <a:endParaRPr lang="en-US" altLang="ja-JP" sz="2215" dirty="0"/>
          </a:p>
        </p:txBody>
      </p:sp>
      <p:grpSp>
        <p:nvGrpSpPr>
          <p:cNvPr id="17" name="グループ化 16">
            <a:extLst>
              <a:ext uri="{FF2B5EF4-FFF2-40B4-BE49-F238E27FC236}">
                <a16:creationId xmlns:a16="http://schemas.microsoft.com/office/drawing/2014/main" id="{0CE9AA24-1258-4575-8F55-DC18715A2363}"/>
              </a:ext>
            </a:extLst>
          </p:cNvPr>
          <p:cNvGrpSpPr/>
          <p:nvPr/>
        </p:nvGrpSpPr>
        <p:grpSpPr>
          <a:xfrm>
            <a:off x="2133946" y="1874852"/>
            <a:ext cx="4567841" cy="3211227"/>
            <a:chOff x="1078172" y="2047164"/>
            <a:chExt cx="3630305" cy="2552132"/>
          </a:xfrm>
        </p:grpSpPr>
        <p:sp>
          <p:nvSpPr>
            <p:cNvPr id="5" name="正方形/長方形 4">
              <a:extLst>
                <a:ext uri="{FF2B5EF4-FFF2-40B4-BE49-F238E27FC236}">
                  <a16:creationId xmlns:a16="http://schemas.microsoft.com/office/drawing/2014/main" id="{2A4B09E6-D5E4-4350-9A95-FB0629191960}"/>
                </a:ext>
              </a:extLst>
            </p:cNvPr>
            <p:cNvSpPr/>
            <p:nvPr/>
          </p:nvSpPr>
          <p:spPr>
            <a:xfrm>
              <a:off x="1078172" y="2047164"/>
              <a:ext cx="3630305" cy="253848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cxnSp>
          <p:nvCxnSpPr>
            <p:cNvPr id="7" name="直線コネクタ 6">
              <a:extLst>
                <a:ext uri="{FF2B5EF4-FFF2-40B4-BE49-F238E27FC236}">
                  <a16:creationId xmlns:a16="http://schemas.microsoft.com/office/drawing/2014/main" id="{464F86B5-D59E-4A2D-AA9F-478AE36A1FAC}"/>
                </a:ext>
              </a:extLst>
            </p:cNvPr>
            <p:cNvCxnSpPr/>
            <p:nvPr/>
          </p:nvCxnSpPr>
          <p:spPr>
            <a:xfrm>
              <a:off x="3452884" y="2047164"/>
              <a:ext cx="0" cy="2552132"/>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8E4441E8-EFC8-487A-AD7A-8267DC952161}"/>
                </a:ext>
              </a:extLst>
            </p:cNvPr>
            <p:cNvCxnSpPr>
              <a:cxnSpLocks/>
              <a:stCxn id="5" idx="1"/>
            </p:cNvCxnSpPr>
            <p:nvPr/>
          </p:nvCxnSpPr>
          <p:spPr>
            <a:xfrm>
              <a:off x="1078172" y="3316406"/>
              <a:ext cx="2374712"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6C065888-D366-469D-A379-40FF38560DCC}"/>
                </a:ext>
              </a:extLst>
            </p:cNvPr>
            <p:cNvCxnSpPr>
              <a:cxnSpLocks/>
            </p:cNvCxnSpPr>
            <p:nvPr/>
          </p:nvCxnSpPr>
          <p:spPr>
            <a:xfrm>
              <a:off x="1078172" y="3741761"/>
              <a:ext cx="2374712"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E3233D09-4AB5-40C3-8638-93F7E4D5B78C}"/>
                </a:ext>
              </a:extLst>
            </p:cNvPr>
            <p:cNvCxnSpPr>
              <a:cxnSpLocks/>
            </p:cNvCxnSpPr>
            <p:nvPr/>
          </p:nvCxnSpPr>
          <p:spPr>
            <a:xfrm>
              <a:off x="1078172" y="4153468"/>
              <a:ext cx="2374712"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63BFAF5C-DE6D-4E74-A294-4AD8A80BE6C0}"/>
                </a:ext>
              </a:extLst>
            </p:cNvPr>
            <p:cNvCxnSpPr>
              <a:cxnSpLocks/>
            </p:cNvCxnSpPr>
            <p:nvPr/>
          </p:nvCxnSpPr>
          <p:spPr>
            <a:xfrm>
              <a:off x="1078172" y="2461146"/>
              <a:ext cx="2374712"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3B1B44AB-C395-42DC-84EB-662B9D004EF9}"/>
                </a:ext>
              </a:extLst>
            </p:cNvPr>
            <p:cNvCxnSpPr>
              <a:cxnSpLocks/>
            </p:cNvCxnSpPr>
            <p:nvPr/>
          </p:nvCxnSpPr>
          <p:spPr>
            <a:xfrm>
              <a:off x="1078172" y="2872853"/>
              <a:ext cx="2374712" cy="0"/>
            </a:xfrm>
            <a:prstGeom prst="line">
              <a:avLst/>
            </a:prstGeom>
          </p:spPr>
          <p:style>
            <a:lnRef idx="1">
              <a:schemeClr val="dk1"/>
            </a:lnRef>
            <a:fillRef idx="0">
              <a:schemeClr val="dk1"/>
            </a:fillRef>
            <a:effectRef idx="0">
              <a:schemeClr val="dk1"/>
            </a:effectRef>
            <a:fontRef idx="minor">
              <a:schemeClr val="tx1"/>
            </a:fontRef>
          </p:style>
        </p:cxnSp>
      </p:grpSp>
      <p:sp>
        <p:nvSpPr>
          <p:cNvPr id="18" name="円弧 17">
            <a:extLst>
              <a:ext uri="{FF2B5EF4-FFF2-40B4-BE49-F238E27FC236}">
                <a16:creationId xmlns:a16="http://schemas.microsoft.com/office/drawing/2014/main" id="{8F5B81F3-4C8B-4731-8F5A-609E0EA36657}"/>
              </a:ext>
            </a:extLst>
          </p:cNvPr>
          <p:cNvSpPr/>
          <p:nvPr/>
        </p:nvSpPr>
        <p:spPr>
          <a:xfrm rot="18883051">
            <a:off x="1108714" y="2970662"/>
            <a:ext cx="5076954" cy="5079983"/>
          </a:xfrm>
          <a:prstGeom prst="arc">
            <a:avLst>
              <a:gd name="adj1" fmla="val 16767372"/>
              <a:gd name="adj2" fmla="val 21033552"/>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sp>
        <p:nvSpPr>
          <p:cNvPr id="19" name="テキスト ボックス 18">
            <a:extLst>
              <a:ext uri="{FF2B5EF4-FFF2-40B4-BE49-F238E27FC236}">
                <a16:creationId xmlns:a16="http://schemas.microsoft.com/office/drawing/2014/main" id="{B8F3B3B4-F838-4413-BE49-12B919533091}"/>
              </a:ext>
            </a:extLst>
          </p:cNvPr>
          <p:cNvSpPr txBox="1"/>
          <p:nvPr/>
        </p:nvSpPr>
        <p:spPr>
          <a:xfrm>
            <a:off x="3339538" y="2956143"/>
            <a:ext cx="713657" cy="348109"/>
          </a:xfrm>
          <a:prstGeom prst="rect">
            <a:avLst/>
          </a:prstGeom>
          <a:solidFill>
            <a:schemeClr val="bg1"/>
          </a:solidFill>
        </p:spPr>
        <p:txBody>
          <a:bodyPr wrap="none" rtlCol="0">
            <a:spAutoFit/>
          </a:bodyPr>
          <a:lstStyle/>
          <a:p>
            <a:r>
              <a:rPr kumimoji="1" lang="en-US" altLang="ja-JP" sz="1662" dirty="0"/>
              <a:t>3.5cm</a:t>
            </a:r>
            <a:endParaRPr kumimoji="1" lang="ja-JP" altLang="en-US" sz="1662" dirty="0"/>
          </a:p>
        </p:txBody>
      </p:sp>
      <p:sp>
        <p:nvSpPr>
          <p:cNvPr id="20" name="円弧 19">
            <a:extLst>
              <a:ext uri="{FF2B5EF4-FFF2-40B4-BE49-F238E27FC236}">
                <a16:creationId xmlns:a16="http://schemas.microsoft.com/office/drawing/2014/main" id="{A23D130D-96A9-4E7A-B08B-CC429FED3E4D}"/>
              </a:ext>
            </a:extLst>
          </p:cNvPr>
          <p:cNvSpPr/>
          <p:nvPr/>
        </p:nvSpPr>
        <p:spPr>
          <a:xfrm rot="13545728">
            <a:off x="1591354" y="788841"/>
            <a:ext cx="5266703" cy="5280317"/>
          </a:xfrm>
          <a:prstGeom prst="arc">
            <a:avLst>
              <a:gd name="adj1" fmla="val 16583444"/>
              <a:gd name="adj2" fmla="val 21033552"/>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sp>
        <p:nvSpPr>
          <p:cNvPr id="21" name="テキスト ボックス 20">
            <a:extLst>
              <a:ext uri="{FF2B5EF4-FFF2-40B4-BE49-F238E27FC236}">
                <a16:creationId xmlns:a16="http://schemas.microsoft.com/office/drawing/2014/main" id="{9856BC7D-CA55-4BE4-B2B1-9EB0DB8AE11C}"/>
              </a:ext>
            </a:extLst>
          </p:cNvPr>
          <p:cNvSpPr txBox="1"/>
          <p:nvPr/>
        </p:nvSpPr>
        <p:spPr>
          <a:xfrm>
            <a:off x="699646" y="3246548"/>
            <a:ext cx="1358064" cy="348109"/>
          </a:xfrm>
          <a:prstGeom prst="rect">
            <a:avLst/>
          </a:prstGeom>
          <a:solidFill>
            <a:schemeClr val="bg1"/>
          </a:solidFill>
        </p:spPr>
        <p:txBody>
          <a:bodyPr wrap="none" rtlCol="0">
            <a:spAutoFit/>
          </a:bodyPr>
          <a:lstStyle/>
          <a:p>
            <a:r>
              <a:rPr kumimoji="1" lang="en-US" altLang="ja-JP" sz="1662" dirty="0"/>
              <a:t>6</a:t>
            </a:r>
            <a:r>
              <a:rPr kumimoji="1" lang="ja-JP" altLang="en-US" sz="1662" dirty="0" err="1"/>
              <a:t>こに</a:t>
            </a:r>
            <a:r>
              <a:rPr kumimoji="1" lang="ja-JP" altLang="en-US" sz="1662" dirty="0"/>
              <a:t>わける</a:t>
            </a:r>
          </a:p>
        </p:txBody>
      </p:sp>
    </p:spTree>
    <p:extLst>
      <p:ext uri="{BB962C8B-B14F-4D97-AF65-F5344CB8AC3E}">
        <p14:creationId xmlns:p14="http://schemas.microsoft.com/office/powerpoint/2010/main" val="19371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633850" y="2998593"/>
            <a:ext cx="2633687" cy="26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98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0B12C58-9282-4644-8983-6C5EF2DAED7E}"/>
              </a:ext>
            </a:extLst>
          </p:cNvPr>
          <p:cNvSpPr>
            <a:spLocks noGrp="1"/>
          </p:cNvSpPr>
          <p:nvPr>
            <p:ph idx="1"/>
          </p:nvPr>
        </p:nvSpPr>
        <p:spPr>
          <a:xfrm>
            <a:off x="931985" y="5471768"/>
            <a:ext cx="7280031" cy="1131137"/>
          </a:xfrm>
        </p:spPr>
        <p:txBody>
          <a:bodyPr>
            <a:normAutofit/>
          </a:bodyPr>
          <a:lstStyle/>
          <a:p>
            <a:pPr marL="0" indent="0">
              <a:buNone/>
            </a:pPr>
            <a:r>
              <a:rPr lang="en-US" altLang="ja-JP" sz="1846" dirty="0"/>
              <a:t>1</a:t>
            </a:r>
            <a:r>
              <a:rPr lang="ja-JP" altLang="en-US" sz="1846" dirty="0"/>
              <a:t>　短い金属を、</a:t>
            </a:r>
            <a:r>
              <a:rPr lang="en-US" altLang="ja-JP" sz="1846" dirty="0"/>
              <a:t>2</a:t>
            </a:r>
            <a:r>
              <a:rPr lang="ja-JP" altLang="en-US" sz="1846" dirty="0"/>
              <a:t>つ通った穴にとおし、手でおさえる。</a:t>
            </a:r>
            <a:endParaRPr lang="en-US" altLang="ja-JP" sz="1846" dirty="0"/>
          </a:p>
          <a:p>
            <a:pPr marL="0" indent="0">
              <a:buNone/>
            </a:pPr>
            <a:r>
              <a:rPr lang="en-US" altLang="ja-JP" sz="1846" dirty="0"/>
              <a:t>2</a:t>
            </a:r>
            <a:r>
              <a:rPr lang="ja-JP" altLang="en-US" sz="1846" dirty="0"/>
              <a:t>　そのまま、反対に返す。</a:t>
            </a:r>
            <a:endParaRPr lang="en-US" altLang="ja-JP" sz="1846" dirty="0"/>
          </a:p>
          <a:p>
            <a:pPr marL="0" indent="0">
              <a:buNone/>
            </a:pPr>
            <a:r>
              <a:rPr lang="en-US" altLang="ja-JP" sz="1846" dirty="0"/>
              <a:t>3</a:t>
            </a:r>
            <a:r>
              <a:rPr lang="ja-JP" altLang="en-US" sz="1846" dirty="0"/>
              <a:t>　ハサミを使って、折り曲げる。</a:t>
            </a:r>
          </a:p>
        </p:txBody>
      </p:sp>
      <p:sp>
        <p:nvSpPr>
          <p:cNvPr id="3" name="タイトル 2">
            <a:extLst>
              <a:ext uri="{FF2B5EF4-FFF2-40B4-BE49-F238E27FC236}">
                <a16:creationId xmlns:a16="http://schemas.microsoft.com/office/drawing/2014/main" id="{6D9372F8-302A-4B0C-97A5-CB8E34DD186C}"/>
              </a:ext>
            </a:extLst>
          </p:cNvPr>
          <p:cNvSpPr>
            <a:spLocks noGrp="1"/>
          </p:cNvSpPr>
          <p:nvPr>
            <p:ph type="ctrTitle"/>
          </p:nvPr>
        </p:nvSpPr>
        <p:spPr/>
        <p:txBody>
          <a:bodyPr/>
          <a:lstStyle/>
          <a:p>
            <a:r>
              <a:rPr kumimoji="1" lang="en-US" altLang="ja-JP" dirty="0"/>
              <a:t>3-2</a:t>
            </a:r>
            <a:r>
              <a:rPr kumimoji="1" lang="ja-JP" altLang="en-US" dirty="0"/>
              <a:t>　スイッチを組み立てる</a:t>
            </a:r>
          </a:p>
        </p:txBody>
      </p:sp>
      <p:pic>
        <p:nvPicPr>
          <p:cNvPr id="5" name="図 4" descr="室内, 人, テーブル, 使用している が含まれている画像&#10;&#10;非常に高い精度で生成された説明">
            <a:extLst>
              <a:ext uri="{FF2B5EF4-FFF2-40B4-BE49-F238E27FC236}">
                <a16:creationId xmlns:a16="http://schemas.microsoft.com/office/drawing/2014/main" id="{D43E491F-8F4B-443C-8866-B572B403DC3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9777" y="1785504"/>
            <a:ext cx="3517622" cy="2866030"/>
          </a:xfrm>
          <a:prstGeom prst="rect">
            <a:avLst/>
          </a:prstGeom>
        </p:spPr>
      </p:pic>
      <p:pic>
        <p:nvPicPr>
          <p:cNvPr id="7" name="図 6" descr="室内, 人, ハサミ, まな が含まれている画像&#10;&#10;非常に高い精度で生成された説明">
            <a:extLst>
              <a:ext uri="{FF2B5EF4-FFF2-40B4-BE49-F238E27FC236}">
                <a16:creationId xmlns:a16="http://schemas.microsoft.com/office/drawing/2014/main" id="{6D1189CE-6E2F-4279-829E-BF7EAFED90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68064" y="1785505"/>
            <a:ext cx="4857793" cy="3643345"/>
          </a:xfrm>
          <a:prstGeom prst="rect">
            <a:avLst/>
          </a:prstGeom>
        </p:spPr>
      </p:pic>
      <p:sp>
        <p:nvSpPr>
          <p:cNvPr id="8" name="矢印: 環状 7">
            <a:extLst>
              <a:ext uri="{FF2B5EF4-FFF2-40B4-BE49-F238E27FC236}">
                <a16:creationId xmlns:a16="http://schemas.microsoft.com/office/drawing/2014/main" id="{2E99A928-FA48-44F8-B943-4784770F6ED9}"/>
              </a:ext>
            </a:extLst>
          </p:cNvPr>
          <p:cNvSpPr/>
          <p:nvPr/>
        </p:nvSpPr>
        <p:spPr>
          <a:xfrm rot="900000">
            <a:off x="6139499" y="2667953"/>
            <a:ext cx="600912" cy="1049586"/>
          </a:xfrm>
          <a:prstGeom prst="circularArrow">
            <a:avLst>
              <a:gd name="adj1" fmla="val 19068"/>
              <a:gd name="adj2" fmla="val 1142319"/>
              <a:gd name="adj3" fmla="val 20518559"/>
              <a:gd name="adj4" fmla="val 13489913"/>
              <a:gd name="adj5" fmla="val 219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9" name="テキスト ボックス 8">
            <a:extLst>
              <a:ext uri="{FF2B5EF4-FFF2-40B4-BE49-F238E27FC236}">
                <a16:creationId xmlns:a16="http://schemas.microsoft.com/office/drawing/2014/main" id="{2BB0597D-E158-4EBF-91E1-A94DC1C9DB4F}"/>
              </a:ext>
            </a:extLst>
          </p:cNvPr>
          <p:cNvSpPr txBox="1"/>
          <p:nvPr/>
        </p:nvSpPr>
        <p:spPr>
          <a:xfrm>
            <a:off x="5613796" y="2521181"/>
            <a:ext cx="440442" cy="1588806"/>
          </a:xfrm>
          <a:prstGeom prst="rect">
            <a:avLst/>
          </a:prstGeom>
          <a:solidFill>
            <a:schemeClr val="bg1"/>
          </a:solidFill>
        </p:spPr>
        <p:txBody>
          <a:bodyPr vert="eaVert" wrap="square" rtlCol="0" anchor="ctr">
            <a:spAutoFit/>
          </a:bodyPr>
          <a:lstStyle/>
          <a:p>
            <a:r>
              <a:rPr kumimoji="1" lang="ja-JP" altLang="en-US" sz="1662" dirty="0">
                <a:latin typeface="Meiryo UI" panose="020B0604030504040204" pitchFamily="50" charset="-128"/>
                <a:ea typeface="Meiryo UI" panose="020B0604030504040204" pitchFamily="50" charset="-128"/>
              </a:rPr>
              <a:t>ハサミで曲げる</a:t>
            </a:r>
          </a:p>
        </p:txBody>
      </p:sp>
      <p:sp>
        <p:nvSpPr>
          <p:cNvPr id="10" name="矢印: 環状 9">
            <a:extLst>
              <a:ext uri="{FF2B5EF4-FFF2-40B4-BE49-F238E27FC236}">
                <a16:creationId xmlns:a16="http://schemas.microsoft.com/office/drawing/2014/main" id="{4E1DC307-4B69-402C-AC90-400F7EB30AD7}"/>
              </a:ext>
            </a:extLst>
          </p:cNvPr>
          <p:cNvSpPr/>
          <p:nvPr/>
        </p:nvSpPr>
        <p:spPr>
          <a:xfrm rot="4263981" flipH="1">
            <a:off x="6410353" y="3186303"/>
            <a:ext cx="681460" cy="1049586"/>
          </a:xfrm>
          <a:prstGeom prst="circularArrow">
            <a:avLst>
              <a:gd name="adj1" fmla="val 19068"/>
              <a:gd name="adj2" fmla="val 1142319"/>
              <a:gd name="adj3" fmla="val 20518559"/>
              <a:gd name="adj4" fmla="val 13489913"/>
              <a:gd name="adj5" fmla="val 219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grpSp>
        <p:nvGrpSpPr>
          <p:cNvPr id="13" name="グループ化 12">
            <a:extLst>
              <a:ext uri="{FF2B5EF4-FFF2-40B4-BE49-F238E27FC236}">
                <a16:creationId xmlns:a16="http://schemas.microsoft.com/office/drawing/2014/main" id="{45BAD7C5-D4BF-4950-8FAF-C95535151F6E}"/>
              </a:ext>
            </a:extLst>
          </p:cNvPr>
          <p:cNvGrpSpPr/>
          <p:nvPr/>
        </p:nvGrpSpPr>
        <p:grpSpPr>
          <a:xfrm>
            <a:off x="2359172" y="2180259"/>
            <a:ext cx="985707" cy="761975"/>
            <a:chOff x="2596401" y="2211924"/>
            <a:chExt cx="1067849" cy="825473"/>
          </a:xfrm>
        </p:grpSpPr>
        <p:sp>
          <p:nvSpPr>
            <p:cNvPr id="11" name="テキスト ボックス 10">
              <a:extLst>
                <a:ext uri="{FF2B5EF4-FFF2-40B4-BE49-F238E27FC236}">
                  <a16:creationId xmlns:a16="http://schemas.microsoft.com/office/drawing/2014/main" id="{64E74633-6A7A-444A-A01F-4F7999A127B7}"/>
                </a:ext>
              </a:extLst>
            </p:cNvPr>
            <p:cNvSpPr txBox="1"/>
            <p:nvPr/>
          </p:nvSpPr>
          <p:spPr>
            <a:xfrm>
              <a:off x="2596401" y="2211924"/>
              <a:ext cx="1067849" cy="377118"/>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差し込む</a:t>
              </a:r>
            </a:p>
          </p:txBody>
        </p:sp>
        <p:sp>
          <p:nvSpPr>
            <p:cNvPr id="12" name="二等辺三角形 11">
              <a:extLst>
                <a:ext uri="{FF2B5EF4-FFF2-40B4-BE49-F238E27FC236}">
                  <a16:creationId xmlns:a16="http://schemas.microsoft.com/office/drawing/2014/main" id="{50E6584F-B4D2-4F16-9DCB-4BD920464FFF}"/>
                </a:ext>
              </a:extLst>
            </p:cNvPr>
            <p:cNvSpPr/>
            <p:nvPr/>
          </p:nvSpPr>
          <p:spPr>
            <a:xfrm rot="11046338">
              <a:off x="2614502" y="2524951"/>
              <a:ext cx="188601" cy="5124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grpSp>
    </p:spTree>
    <p:extLst>
      <p:ext uri="{BB962C8B-B14F-4D97-AF65-F5344CB8AC3E}">
        <p14:creationId xmlns:p14="http://schemas.microsoft.com/office/powerpoint/2010/main" val="245731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9372F8-302A-4B0C-97A5-CB8E34DD186C}"/>
              </a:ext>
            </a:extLst>
          </p:cNvPr>
          <p:cNvSpPr>
            <a:spLocks noGrp="1"/>
          </p:cNvSpPr>
          <p:nvPr>
            <p:ph type="ctrTitle"/>
          </p:nvPr>
        </p:nvSpPr>
        <p:spPr/>
        <p:txBody>
          <a:bodyPr/>
          <a:lstStyle/>
          <a:p>
            <a:r>
              <a:rPr kumimoji="1" lang="en-US" altLang="ja-JP" dirty="0"/>
              <a:t>3-2</a:t>
            </a:r>
            <a:r>
              <a:rPr kumimoji="1" lang="ja-JP" altLang="en-US" dirty="0"/>
              <a:t>　スイッチを組み立てる</a:t>
            </a:r>
          </a:p>
        </p:txBody>
      </p:sp>
      <p:sp>
        <p:nvSpPr>
          <p:cNvPr id="4" name="コンテンツ プレースホルダー 1">
            <a:extLst>
              <a:ext uri="{FF2B5EF4-FFF2-40B4-BE49-F238E27FC236}">
                <a16:creationId xmlns:a16="http://schemas.microsoft.com/office/drawing/2014/main" id="{DDF7FB05-3AE2-4417-8EA6-D779175090BB}"/>
              </a:ext>
            </a:extLst>
          </p:cNvPr>
          <p:cNvSpPr txBox="1">
            <a:spLocks/>
          </p:cNvSpPr>
          <p:nvPr/>
        </p:nvSpPr>
        <p:spPr>
          <a:xfrm>
            <a:off x="931985" y="5364687"/>
            <a:ext cx="7280031" cy="1229545"/>
          </a:xfrm>
          <a:prstGeom prst="rect">
            <a:avLst/>
          </a:prstGeom>
        </p:spPr>
        <p:txBody>
          <a:bodyPr vert="horz" lIns="84406" tIns="42203" rIns="84406" bIns="42203"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15" dirty="0"/>
              <a:t>1</a:t>
            </a:r>
            <a:r>
              <a:rPr lang="ja-JP" altLang="en-US" sz="2215" dirty="0"/>
              <a:t>　長い金属をとり、折り曲げていない面を上にする。</a:t>
            </a:r>
            <a:endParaRPr lang="en-US" altLang="ja-JP" sz="2215" dirty="0"/>
          </a:p>
          <a:p>
            <a:pPr marL="0" indent="0">
              <a:buNone/>
            </a:pPr>
            <a:r>
              <a:rPr lang="en-US" altLang="ja-JP" sz="2215" dirty="0"/>
              <a:t>2</a:t>
            </a:r>
            <a:r>
              <a:rPr lang="ja-JP" altLang="en-US" sz="2215" dirty="0"/>
              <a:t>　金属を小さい黄色い部品に奥まで差し込む（ケガに注意！）</a:t>
            </a:r>
            <a:endParaRPr lang="en-US" altLang="ja-JP" sz="2215" dirty="0"/>
          </a:p>
          <a:p>
            <a:pPr marL="0" indent="0">
              <a:buNone/>
            </a:pPr>
            <a:r>
              <a:rPr lang="en-US" altLang="ja-JP" sz="2215" dirty="0"/>
              <a:t>3</a:t>
            </a:r>
            <a:r>
              <a:rPr lang="ja-JP" altLang="en-US" sz="2215" dirty="0"/>
              <a:t>　金属をひっくり返し、青い板に黄色いボタンで固定する。</a:t>
            </a:r>
          </a:p>
        </p:txBody>
      </p:sp>
      <p:pic>
        <p:nvPicPr>
          <p:cNvPr id="8" name="図 7" descr="ハサミ, 室内, ペア, 床 が含まれている画像&#10;&#10;非常に高い精度で生成された説明">
            <a:extLst>
              <a:ext uri="{FF2B5EF4-FFF2-40B4-BE49-F238E27FC236}">
                <a16:creationId xmlns:a16="http://schemas.microsoft.com/office/drawing/2014/main" id="{24FF83F3-A1CF-4185-8547-B14CCDBC451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2772" y="1724224"/>
            <a:ext cx="4044091" cy="3018618"/>
          </a:xfrm>
          <a:prstGeom prst="rect">
            <a:avLst/>
          </a:prstGeom>
        </p:spPr>
      </p:pic>
      <p:pic>
        <p:nvPicPr>
          <p:cNvPr id="10" name="図 9" descr="室内, 人, テーブル, まな が含まれている画像&#10;&#10;非常に高い精度で生成された説明">
            <a:extLst>
              <a:ext uri="{FF2B5EF4-FFF2-40B4-BE49-F238E27FC236}">
                <a16:creationId xmlns:a16="http://schemas.microsoft.com/office/drawing/2014/main" id="{9E73BC93-85EF-4120-A01A-795917F510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96406" y="1724224"/>
            <a:ext cx="4024825" cy="3018618"/>
          </a:xfrm>
          <a:prstGeom prst="rect">
            <a:avLst/>
          </a:prstGeom>
        </p:spPr>
      </p:pic>
      <p:grpSp>
        <p:nvGrpSpPr>
          <p:cNvPr id="11" name="グループ化 10">
            <a:extLst>
              <a:ext uri="{FF2B5EF4-FFF2-40B4-BE49-F238E27FC236}">
                <a16:creationId xmlns:a16="http://schemas.microsoft.com/office/drawing/2014/main" id="{7B627649-448D-42BA-9BE4-EF9E0D29DD72}"/>
              </a:ext>
            </a:extLst>
          </p:cNvPr>
          <p:cNvGrpSpPr/>
          <p:nvPr/>
        </p:nvGrpSpPr>
        <p:grpSpPr>
          <a:xfrm>
            <a:off x="3256542" y="2020332"/>
            <a:ext cx="985707" cy="791331"/>
            <a:chOff x="2596401" y="2211924"/>
            <a:chExt cx="1067849" cy="857275"/>
          </a:xfrm>
        </p:grpSpPr>
        <p:sp>
          <p:nvSpPr>
            <p:cNvPr id="12" name="テキスト ボックス 11">
              <a:extLst>
                <a:ext uri="{FF2B5EF4-FFF2-40B4-BE49-F238E27FC236}">
                  <a16:creationId xmlns:a16="http://schemas.microsoft.com/office/drawing/2014/main" id="{6378E455-B757-49DA-8CE0-EC26A6ABC420}"/>
                </a:ext>
              </a:extLst>
            </p:cNvPr>
            <p:cNvSpPr txBox="1"/>
            <p:nvPr/>
          </p:nvSpPr>
          <p:spPr>
            <a:xfrm>
              <a:off x="2596401" y="2211924"/>
              <a:ext cx="1067849" cy="377118"/>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さしこむ</a:t>
              </a:r>
            </a:p>
          </p:txBody>
        </p:sp>
        <p:sp>
          <p:nvSpPr>
            <p:cNvPr id="13" name="二等辺三角形 12">
              <a:extLst>
                <a:ext uri="{FF2B5EF4-FFF2-40B4-BE49-F238E27FC236}">
                  <a16:creationId xmlns:a16="http://schemas.microsoft.com/office/drawing/2014/main" id="{F864B68C-A9B6-4A8A-92D3-86E16F034242}"/>
                </a:ext>
              </a:extLst>
            </p:cNvPr>
            <p:cNvSpPr/>
            <p:nvPr/>
          </p:nvSpPr>
          <p:spPr>
            <a:xfrm rot="11046338">
              <a:off x="3457547" y="2556753"/>
              <a:ext cx="188601" cy="5124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grpSp>
      <p:grpSp>
        <p:nvGrpSpPr>
          <p:cNvPr id="14" name="グループ化 13">
            <a:extLst>
              <a:ext uri="{FF2B5EF4-FFF2-40B4-BE49-F238E27FC236}">
                <a16:creationId xmlns:a16="http://schemas.microsoft.com/office/drawing/2014/main" id="{C6C51E73-C3F3-41FC-9EFD-8238F8B2E41F}"/>
              </a:ext>
            </a:extLst>
          </p:cNvPr>
          <p:cNvGrpSpPr/>
          <p:nvPr/>
        </p:nvGrpSpPr>
        <p:grpSpPr>
          <a:xfrm>
            <a:off x="5245056" y="2275310"/>
            <a:ext cx="985707" cy="791331"/>
            <a:chOff x="2596401" y="2211924"/>
            <a:chExt cx="1067849" cy="857275"/>
          </a:xfrm>
        </p:grpSpPr>
        <p:sp>
          <p:nvSpPr>
            <p:cNvPr id="15" name="テキスト ボックス 14">
              <a:extLst>
                <a:ext uri="{FF2B5EF4-FFF2-40B4-BE49-F238E27FC236}">
                  <a16:creationId xmlns:a16="http://schemas.microsoft.com/office/drawing/2014/main" id="{28B96491-31D4-45BD-BEB2-554F42B83FBC}"/>
                </a:ext>
              </a:extLst>
            </p:cNvPr>
            <p:cNvSpPr txBox="1"/>
            <p:nvPr/>
          </p:nvSpPr>
          <p:spPr>
            <a:xfrm>
              <a:off x="2596401" y="2211924"/>
              <a:ext cx="1067849" cy="377118"/>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おしこむ</a:t>
              </a:r>
            </a:p>
          </p:txBody>
        </p:sp>
        <p:sp>
          <p:nvSpPr>
            <p:cNvPr id="16" name="二等辺三角形 15">
              <a:extLst>
                <a:ext uri="{FF2B5EF4-FFF2-40B4-BE49-F238E27FC236}">
                  <a16:creationId xmlns:a16="http://schemas.microsoft.com/office/drawing/2014/main" id="{E7824F14-A1F5-4AF0-9787-66324F5E0F3D}"/>
                </a:ext>
              </a:extLst>
            </p:cNvPr>
            <p:cNvSpPr/>
            <p:nvPr/>
          </p:nvSpPr>
          <p:spPr>
            <a:xfrm rot="11046338">
              <a:off x="3457547" y="2556753"/>
              <a:ext cx="188601" cy="5124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grpSp>
    </p:spTree>
    <p:extLst>
      <p:ext uri="{BB962C8B-B14F-4D97-AF65-F5344CB8AC3E}">
        <p14:creationId xmlns:p14="http://schemas.microsoft.com/office/powerpoint/2010/main" val="38164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685E35F-A85C-4473-ADFC-2097C7092DDF}"/>
              </a:ext>
            </a:extLst>
          </p:cNvPr>
          <p:cNvSpPr>
            <a:spLocks noGrp="1"/>
          </p:cNvSpPr>
          <p:nvPr>
            <p:ph type="ctrTitle"/>
          </p:nvPr>
        </p:nvSpPr>
        <p:spPr/>
        <p:txBody>
          <a:bodyPr/>
          <a:lstStyle/>
          <a:p>
            <a:r>
              <a:rPr kumimoji="1" lang="en-US" altLang="ja-JP" dirty="0"/>
              <a:t>3-2</a:t>
            </a:r>
            <a:r>
              <a:rPr kumimoji="1" lang="ja-JP" altLang="en-US" dirty="0"/>
              <a:t>　家の横にスイッチをつける</a:t>
            </a:r>
          </a:p>
        </p:txBody>
      </p:sp>
      <p:sp>
        <p:nvSpPr>
          <p:cNvPr id="4" name="コンテンツ プレースホルダー 1">
            <a:extLst>
              <a:ext uri="{FF2B5EF4-FFF2-40B4-BE49-F238E27FC236}">
                <a16:creationId xmlns:a16="http://schemas.microsoft.com/office/drawing/2014/main" id="{5F8F25F7-DB95-437F-B500-85215FC5DE11}"/>
              </a:ext>
            </a:extLst>
          </p:cNvPr>
          <p:cNvSpPr txBox="1">
            <a:spLocks/>
          </p:cNvSpPr>
          <p:nvPr/>
        </p:nvSpPr>
        <p:spPr>
          <a:xfrm>
            <a:off x="931985" y="5781266"/>
            <a:ext cx="7280031" cy="812965"/>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46" dirty="0"/>
              <a:t>1</a:t>
            </a:r>
            <a:r>
              <a:rPr lang="ja-JP" altLang="en-US" sz="1846" dirty="0"/>
              <a:t>　青い板の裏側に、両面シールを</a:t>
            </a:r>
            <a:r>
              <a:rPr lang="en-US" altLang="ja-JP" sz="1846" dirty="0"/>
              <a:t>2</a:t>
            </a:r>
            <a:r>
              <a:rPr lang="ja-JP" altLang="en-US" sz="1846" dirty="0"/>
              <a:t>つとりつける。</a:t>
            </a:r>
            <a:endParaRPr lang="en-US" altLang="ja-JP" sz="1846" dirty="0"/>
          </a:p>
          <a:p>
            <a:pPr marL="0" indent="0">
              <a:buNone/>
            </a:pPr>
            <a:r>
              <a:rPr lang="en-US" altLang="ja-JP" sz="1846" dirty="0"/>
              <a:t>2</a:t>
            </a:r>
            <a:r>
              <a:rPr lang="ja-JP" altLang="en-US" sz="1846" dirty="0"/>
              <a:t>　家の横にスイッチをとりつける。</a:t>
            </a:r>
          </a:p>
        </p:txBody>
      </p:sp>
      <p:pic>
        <p:nvPicPr>
          <p:cNvPr id="16" name="図 15" descr="人, 保持している, 手, 室内 が含まれている画像&#10;&#10;非常に高い精度で生成された説明">
            <a:extLst>
              <a:ext uri="{FF2B5EF4-FFF2-40B4-BE49-F238E27FC236}">
                <a16:creationId xmlns:a16="http://schemas.microsoft.com/office/drawing/2014/main" id="{313D75F9-0537-4850-8DEF-CDF3FAA6B6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3370" y="1688937"/>
            <a:ext cx="2952990" cy="3728152"/>
          </a:xfrm>
          <a:prstGeom prst="rect">
            <a:avLst/>
          </a:prstGeom>
        </p:spPr>
      </p:pic>
      <p:pic>
        <p:nvPicPr>
          <p:cNvPr id="6" name="図 5">
            <a:extLst>
              <a:ext uri="{FF2B5EF4-FFF2-40B4-BE49-F238E27FC236}">
                <a16:creationId xmlns:a16="http://schemas.microsoft.com/office/drawing/2014/main" id="{E1FED700-7FBC-4534-BB29-A712F30D5B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76389" y="1728641"/>
            <a:ext cx="4970869" cy="3728152"/>
          </a:xfrm>
          <a:prstGeom prst="rect">
            <a:avLst/>
          </a:prstGeom>
        </p:spPr>
      </p:pic>
    </p:spTree>
    <p:extLst>
      <p:ext uri="{BB962C8B-B14F-4D97-AF65-F5344CB8AC3E}">
        <p14:creationId xmlns:p14="http://schemas.microsoft.com/office/powerpoint/2010/main" val="1446245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71630" y="3143800"/>
            <a:ext cx="2633687" cy="26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273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電子機器 が含まれている画像&#10;&#10;高い精度で生成された説明">
            <a:extLst>
              <a:ext uri="{FF2B5EF4-FFF2-40B4-BE49-F238E27FC236}">
                <a16:creationId xmlns:a16="http://schemas.microsoft.com/office/drawing/2014/main" id="{22A07043-6296-47D2-A8DB-A63DA3319429}"/>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rot="5400000">
            <a:off x="2473227" y="1098612"/>
            <a:ext cx="4159783" cy="5546376"/>
          </a:xfrm>
        </p:spPr>
      </p:pic>
      <p:sp>
        <p:nvSpPr>
          <p:cNvPr id="3" name="タイトル 2">
            <a:extLst>
              <a:ext uri="{FF2B5EF4-FFF2-40B4-BE49-F238E27FC236}">
                <a16:creationId xmlns:a16="http://schemas.microsoft.com/office/drawing/2014/main" id="{0D2C9121-9223-4B62-A7A1-799FF156F36B}"/>
              </a:ext>
            </a:extLst>
          </p:cNvPr>
          <p:cNvSpPr>
            <a:spLocks noGrp="1"/>
          </p:cNvSpPr>
          <p:nvPr>
            <p:ph type="ctrTitle"/>
          </p:nvPr>
        </p:nvSpPr>
        <p:spPr/>
        <p:txBody>
          <a:bodyPr/>
          <a:lstStyle/>
          <a:p>
            <a:r>
              <a:rPr kumimoji="1" lang="en-US" altLang="ja-JP" dirty="0"/>
              <a:t>3-3</a:t>
            </a:r>
            <a:r>
              <a:rPr kumimoji="1" lang="ja-JP" altLang="en-US" dirty="0"/>
              <a:t>　</a:t>
            </a:r>
            <a:r>
              <a:rPr lang="ja-JP" altLang="en-US" dirty="0"/>
              <a:t>メロディを組みたてる</a:t>
            </a:r>
            <a:endParaRPr kumimoji="1" lang="ja-JP" altLang="en-US" dirty="0"/>
          </a:p>
        </p:txBody>
      </p:sp>
      <p:sp>
        <p:nvSpPr>
          <p:cNvPr id="4" name="コンテンツ プレースホルダー 1">
            <a:extLst>
              <a:ext uri="{FF2B5EF4-FFF2-40B4-BE49-F238E27FC236}">
                <a16:creationId xmlns:a16="http://schemas.microsoft.com/office/drawing/2014/main" id="{F26BF4D7-3D09-487F-AB55-5B6DC63D4B06}"/>
              </a:ext>
            </a:extLst>
          </p:cNvPr>
          <p:cNvSpPr txBox="1">
            <a:spLocks/>
          </p:cNvSpPr>
          <p:nvPr/>
        </p:nvSpPr>
        <p:spPr>
          <a:xfrm>
            <a:off x="1779929" y="6077156"/>
            <a:ext cx="7280031" cy="569808"/>
          </a:xfrm>
          <a:prstGeom prst="rect">
            <a:avLst/>
          </a:prstGeom>
        </p:spPr>
        <p:txBody>
          <a:bodyPr vert="horz" lIns="84406" tIns="42203" rIns="84406" bIns="42203"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46" dirty="0"/>
              <a:t>1</a:t>
            </a:r>
            <a:r>
              <a:rPr lang="ja-JP" altLang="en-US" sz="1846" dirty="0"/>
              <a:t>　袋からメロディをとりだす</a:t>
            </a:r>
            <a:endParaRPr lang="en-US" altLang="ja-JP" sz="1846" dirty="0"/>
          </a:p>
          <a:p>
            <a:pPr marL="0" indent="0">
              <a:buNone/>
            </a:pPr>
            <a:r>
              <a:rPr lang="en-US" altLang="ja-JP" sz="1846" dirty="0"/>
              <a:t>2</a:t>
            </a:r>
            <a:r>
              <a:rPr lang="ja-JP" altLang="en-US" sz="1846" dirty="0"/>
              <a:t>　とうめいケースにメロディをいれて、しめる</a:t>
            </a:r>
          </a:p>
        </p:txBody>
      </p:sp>
      <p:sp>
        <p:nvSpPr>
          <p:cNvPr id="7" name="矢印: 環状 6">
            <a:extLst>
              <a:ext uri="{FF2B5EF4-FFF2-40B4-BE49-F238E27FC236}">
                <a16:creationId xmlns:a16="http://schemas.microsoft.com/office/drawing/2014/main" id="{11D4FE7B-406E-4B80-80F1-267A56ABA99D}"/>
              </a:ext>
            </a:extLst>
          </p:cNvPr>
          <p:cNvSpPr/>
          <p:nvPr/>
        </p:nvSpPr>
        <p:spPr>
          <a:xfrm rot="17554611" flipH="1">
            <a:off x="3214327" y="2531666"/>
            <a:ext cx="1534548" cy="2086164"/>
          </a:xfrm>
          <a:prstGeom prst="circularArrow">
            <a:avLst>
              <a:gd name="adj1" fmla="val 12209"/>
              <a:gd name="adj2" fmla="val 2810346"/>
              <a:gd name="adj3" fmla="val 19973241"/>
              <a:gd name="adj4" fmla="val 13138156"/>
              <a:gd name="adj5" fmla="val 2196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8" name="テキスト ボックス 7">
            <a:extLst>
              <a:ext uri="{FF2B5EF4-FFF2-40B4-BE49-F238E27FC236}">
                <a16:creationId xmlns:a16="http://schemas.microsoft.com/office/drawing/2014/main" id="{0D978ABB-26D0-4036-A696-1DEDA06CD9B9}"/>
              </a:ext>
            </a:extLst>
          </p:cNvPr>
          <p:cNvSpPr txBox="1"/>
          <p:nvPr/>
        </p:nvSpPr>
        <p:spPr>
          <a:xfrm>
            <a:off x="2654092" y="3755187"/>
            <a:ext cx="675185" cy="348109"/>
          </a:xfrm>
          <a:prstGeom prst="rect">
            <a:avLst/>
          </a:prstGeom>
          <a:solidFill>
            <a:schemeClr val="bg1"/>
          </a:solidFill>
        </p:spPr>
        <p:txBody>
          <a:bodyPr wrap="none" rtlCol="0">
            <a:spAutoFit/>
          </a:bodyPr>
          <a:lstStyle/>
          <a:p>
            <a:r>
              <a:rPr kumimoji="1" lang="ja-JP" altLang="en-US" sz="1662" dirty="0">
                <a:latin typeface="Meiryo UI" panose="020B0604030504040204" pitchFamily="50" charset="-128"/>
                <a:ea typeface="Meiryo UI" panose="020B0604030504040204" pitchFamily="50" charset="-128"/>
              </a:rPr>
              <a:t>しめる</a:t>
            </a:r>
          </a:p>
        </p:txBody>
      </p:sp>
      <p:grpSp>
        <p:nvGrpSpPr>
          <p:cNvPr id="9" name="グループ化 8">
            <a:extLst>
              <a:ext uri="{FF2B5EF4-FFF2-40B4-BE49-F238E27FC236}">
                <a16:creationId xmlns:a16="http://schemas.microsoft.com/office/drawing/2014/main" id="{B08CF5C8-84AE-4AC0-9110-DDA8921E141F}"/>
              </a:ext>
            </a:extLst>
          </p:cNvPr>
          <p:cNvGrpSpPr/>
          <p:nvPr/>
        </p:nvGrpSpPr>
        <p:grpSpPr>
          <a:xfrm>
            <a:off x="3141037" y="4683686"/>
            <a:ext cx="1164417" cy="1010973"/>
            <a:chOff x="2663777" y="1746560"/>
            <a:chExt cx="1184945" cy="955479"/>
          </a:xfrm>
        </p:grpSpPr>
        <p:sp>
          <p:nvSpPr>
            <p:cNvPr id="10" name="テキスト ボックス 9">
              <a:extLst>
                <a:ext uri="{FF2B5EF4-FFF2-40B4-BE49-F238E27FC236}">
                  <a16:creationId xmlns:a16="http://schemas.microsoft.com/office/drawing/2014/main" id="{110DA424-F9C4-44FA-AEDE-A9555C961921}"/>
                </a:ext>
              </a:extLst>
            </p:cNvPr>
            <p:cNvSpPr txBox="1"/>
            <p:nvPr/>
          </p:nvSpPr>
          <p:spPr>
            <a:xfrm>
              <a:off x="2663777" y="2131304"/>
              <a:ext cx="1067849" cy="570735"/>
            </a:xfrm>
            <a:prstGeom prst="rect">
              <a:avLst/>
            </a:prstGeom>
            <a:solidFill>
              <a:schemeClr val="bg1"/>
            </a:solidFill>
          </p:spPr>
          <p:txBody>
            <a:bodyPr wrap="square" rtlCol="0">
              <a:spAutoFit/>
            </a:bodyPr>
            <a:lstStyle/>
            <a:p>
              <a:r>
                <a:rPr kumimoji="1" lang="ja-JP" altLang="en-US" sz="1662" dirty="0">
                  <a:latin typeface="Meiryo UI" panose="020B0604030504040204" pitchFamily="50" charset="-128"/>
                  <a:ea typeface="Meiryo UI" panose="020B0604030504040204" pitchFamily="50" charset="-128"/>
                </a:rPr>
                <a:t>凹みに線をとおす</a:t>
              </a:r>
            </a:p>
          </p:txBody>
        </p:sp>
        <p:sp>
          <p:nvSpPr>
            <p:cNvPr id="11" name="二等辺三角形 10">
              <a:extLst>
                <a:ext uri="{FF2B5EF4-FFF2-40B4-BE49-F238E27FC236}">
                  <a16:creationId xmlns:a16="http://schemas.microsoft.com/office/drawing/2014/main" id="{4F26DFDB-C7E4-43CD-B6D7-8C6E825B108C}"/>
                </a:ext>
              </a:extLst>
            </p:cNvPr>
            <p:cNvSpPr/>
            <p:nvPr/>
          </p:nvSpPr>
          <p:spPr>
            <a:xfrm rot="1620699">
              <a:off x="3660121" y="1746560"/>
              <a:ext cx="188601" cy="5124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grpSp>
    </p:spTree>
    <p:extLst>
      <p:ext uri="{BB962C8B-B14F-4D97-AF65-F5344CB8AC3E}">
        <p14:creationId xmlns:p14="http://schemas.microsoft.com/office/powerpoint/2010/main" val="16407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533198"/>
            <a:ext cx="1983748" cy="1992487"/>
          </a:xfrm>
        </p:spPr>
      </p:pic>
      <p:sp>
        <p:nvSpPr>
          <p:cNvPr id="3" name="タイトル 2"/>
          <p:cNvSpPr>
            <a:spLocks noGrp="1"/>
          </p:cNvSpPr>
          <p:nvPr>
            <p:ph type="ctrTitle"/>
          </p:nvPr>
        </p:nvSpPr>
        <p:spPr/>
        <p:txBody>
          <a:bodyPr/>
          <a:lstStyle/>
          <a:p>
            <a:r>
              <a:rPr kumimoji="1" lang="ja-JP" altLang="en-US" dirty="0"/>
              <a:t>メロディハウスのしくみ</a:t>
            </a:r>
          </a:p>
        </p:txBody>
      </p:sp>
      <p:sp>
        <p:nvSpPr>
          <p:cNvPr id="7" name="正方形/長方形 6"/>
          <p:cNvSpPr/>
          <p:nvPr/>
        </p:nvSpPr>
        <p:spPr>
          <a:xfrm>
            <a:off x="3597756" y="3913328"/>
            <a:ext cx="2313554" cy="424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20613143">
            <a:off x="3036788" y="3406242"/>
            <a:ext cx="2272643" cy="37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1179" y="4247480"/>
            <a:ext cx="2322864" cy="1990357"/>
          </a:xfrm>
          <a:prstGeom prst="rect">
            <a:avLst/>
          </a:prstGeom>
        </p:spPr>
      </p:pic>
      <p:cxnSp>
        <p:nvCxnSpPr>
          <p:cNvPr id="14" name="直線矢印コネクタ 13"/>
          <p:cNvCxnSpPr/>
          <p:nvPr/>
        </p:nvCxnSpPr>
        <p:spPr>
          <a:xfrm>
            <a:off x="1601667" y="3517799"/>
            <a:ext cx="436490" cy="10361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27193" y="3525685"/>
            <a:ext cx="436490" cy="10361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064430" y="3525685"/>
            <a:ext cx="436490" cy="10361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721311" y="3207383"/>
            <a:ext cx="2130458" cy="1346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flipH="1">
            <a:off x="2487342" y="4043746"/>
            <a:ext cx="597874" cy="99059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238969" y="3666528"/>
            <a:ext cx="1508289" cy="369332"/>
          </a:xfrm>
          <a:prstGeom prst="rect">
            <a:avLst/>
          </a:prstGeom>
          <a:noFill/>
        </p:spPr>
        <p:txBody>
          <a:bodyPr wrap="square" rtlCol="0">
            <a:spAutoFit/>
          </a:bodyPr>
          <a:lstStyle/>
          <a:p>
            <a:r>
              <a:rPr kumimoji="1" lang="ja-JP" altLang="en-US" dirty="0"/>
              <a:t>メロディ</a:t>
            </a:r>
          </a:p>
        </p:txBody>
      </p:sp>
      <p:cxnSp>
        <p:nvCxnSpPr>
          <p:cNvPr id="5" name="直線コネクタ 4"/>
          <p:cNvCxnSpPr>
            <a:stCxn id="7" idx="3"/>
          </p:cNvCxnSpPr>
          <p:nvPr/>
        </p:nvCxnSpPr>
        <p:spPr>
          <a:xfrm>
            <a:off x="5911310" y="4125714"/>
            <a:ext cx="81000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58832" y="1751778"/>
            <a:ext cx="649831" cy="369332"/>
          </a:xfrm>
          <a:prstGeom prst="rect">
            <a:avLst/>
          </a:prstGeom>
          <a:noFill/>
        </p:spPr>
        <p:txBody>
          <a:bodyPr wrap="square" rtlCol="0">
            <a:spAutoFit/>
          </a:bodyPr>
          <a:lstStyle/>
          <a:p>
            <a:r>
              <a:rPr kumimoji="1" lang="ja-JP" altLang="en-US" dirty="0"/>
              <a:t>太陽</a:t>
            </a:r>
          </a:p>
        </p:txBody>
      </p:sp>
      <p:sp>
        <p:nvSpPr>
          <p:cNvPr id="11" name="テキスト ボックス 10"/>
          <p:cNvSpPr txBox="1"/>
          <p:nvPr/>
        </p:nvSpPr>
        <p:spPr>
          <a:xfrm>
            <a:off x="527193" y="6220490"/>
            <a:ext cx="1333299" cy="369332"/>
          </a:xfrm>
          <a:prstGeom prst="rect">
            <a:avLst/>
          </a:prstGeom>
          <a:noFill/>
        </p:spPr>
        <p:txBody>
          <a:bodyPr wrap="square" rtlCol="0">
            <a:spAutoFit/>
          </a:bodyPr>
          <a:lstStyle/>
          <a:p>
            <a:r>
              <a:rPr kumimoji="1" lang="ja-JP" altLang="en-US" dirty="0"/>
              <a:t>太陽電池</a:t>
            </a:r>
          </a:p>
        </p:txBody>
      </p:sp>
      <p:sp>
        <p:nvSpPr>
          <p:cNvPr id="12" name="テキスト ボックス 11"/>
          <p:cNvSpPr txBox="1"/>
          <p:nvPr/>
        </p:nvSpPr>
        <p:spPr>
          <a:xfrm>
            <a:off x="3701812" y="2845084"/>
            <a:ext cx="1200487" cy="369332"/>
          </a:xfrm>
          <a:prstGeom prst="rect">
            <a:avLst/>
          </a:prstGeom>
          <a:noFill/>
        </p:spPr>
        <p:txBody>
          <a:bodyPr wrap="square" rtlCol="0">
            <a:spAutoFit/>
          </a:bodyPr>
          <a:lstStyle/>
          <a:p>
            <a:r>
              <a:rPr kumimoji="1" lang="ja-JP" altLang="en-US" dirty="0"/>
              <a:t>スイッチ</a:t>
            </a:r>
          </a:p>
        </p:txBody>
      </p:sp>
      <p:sp>
        <p:nvSpPr>
          <p:cNvPr id="18" name="テキスト ボックス 17"/>
          <p:cNvSpPr txBox="1"/>
          <p:nvPr/>
        </p:nvSpPr>
        <p:spPr>
          <a:xfrm>
            <a:off x="3120272" y="4835496"/>
            <a:ext cx="5626986" cy="1754326"/>
          </a:xfrm>
          <a:prstGeom prst="rect">
            <a:avLst/>
          </a:prstGeom>
          <a:noFill/>
        </p:spPr>
        <p:txBody>
          <a:bodyPr wrap="square" rtlCol="0">
            <a:spAutoFit/>
          </a:bodyPr>
          <a:lstStyle/>
          <a:p>
            <a:r>
              <a:rPr kumimoji="1" lang="ja-JP" altLang="en-US" dirty="0"/>
              <a:t>太陽の光が当たっているとき</a:t>
            </a:r>
            <a:endParaRPr kumimoji="1" lang="en-US" altLang="ja-JP" dirty="0"/>
          </a:p>
          <a:p>
            <a:r>
              <a:rPr kumimoji="1" lang="ja-JP" altLang="en-US" dirty="0"/>
              <a:t>　スイッチがオン→メロディが鳴る</a:t>
            </a:r>
          </a:p>
          <a:p>
            <a:r>
              <a:rPr kumimoji="1" lang="ja-JP" altLang="en-US" dirty="0"/>
              <a:t>　スイッチがオフ→メロディが鳴らない</a:t>
            </a:r>
            <a:endParaRPr kumimoji="1" lang="en-US" altLang="ja-JP" dirty="0"/>
          </a:p>
          <a:p>
            <a:endParaRPr kumimoji="1" lang="en-US" altLang="ja-JP" dirty="0"/>
          </a:p>
          <a:p>
            <a:r>
              <a:rPr kumimoji="1" lang="ja-JP" altLang="en-US" dirty="0"/>
              <a:t>太陽の光が当たっていないとき</a:t>
            </a:r>
            <a:endParaRPr kumimoji="1" lang="en-US" altLang="ja-JP" dirty="0"/>
          </a:p>
          <a:p>
            <a:r>
              <a:rPr kumimoji="1" lang="ja-JP" altLang="en-US" dirty="0"/>
              <a:t>　メロディが鳴らない</a:t>
            </a:r>
          </a:p>
        </p:txBody>
      </p:sp>
      <p:pic>
        <p:nvPicPr>
          <p:cNvPr id="22" name="図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01230" y="1779417"/>
            <a:ext cx="701077" cy="715384"/>
          </a:xfrm>
          <a:prstGeom prst="rect">
            <a:avLst/>
          </a:prstGeom>
          <a:ln>
            <a:noFill/>
          </a:ln>
        </p:spPr>
      </p:pic>
      <p:cxnSp>
        <p:nvCxnSpPr>
          <p:cNvPr id="28" name="曲線コネクタ 27"/>
          <p:cNvCxnSpPr/>
          <p:nvPr/>
        </p:nvCxnSpPr>
        <p:spPr>
          <a:xfrm rot="5400000">
            <a:off x="8348695" y="2693528"/>
            <a:ext cx="543541" cy="253584"/>
          </a:xfrm>
          <a:prstGeom prst="curvedConnector3">
            <a:avLst>
              <a:gd name="adj1" fmla="val 55203"/>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1" name="図 3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62381" y="1738121"/>
            <a:ext cx="713934" cy="728504"/>
          </a:xfrm>
          <a:prstGeom prst="rect">
            <a:avLst/>
          </a:prstGeom>
          <a:solidFill>
            <a:schemeClr val="bg1"/>
          </a:solidFill>
          <a:ln>
            <a:noFill/>
          </a:ln>
        </p:spPr>
      </p:pic>
      <p:cxnSp>
        <p:nvCxnSpPr>
          <p:cNvPr id="33" name="曲線コネクタ 32"/>
          <p:cNvCxnSpPr/>
          <p:nvPr/>
        </p:nvCxnSpPr>
        <p:spPr>
          <a:xfrm rot="5400000">
            <a:off x="7538201" y="2702442"/>
            <a:ext cx="496678" cy="246764"/>
          </a:xfrm>
          <a:prstGeom prst="curvedConnector3">
            <a:avLst>
              <a:gd name="adj1"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84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人, 室内, 保持している, 手 が含まれている画像&#10;&#10;非常に高い精度で生成された説明">
            <a:extLst>
              <a:ext uri="{FF2B5EF4-FFF2-40B4-BE49-F238E27FC236}">
                <a16:creationId xmlns:a16="http://schemas.microsoft.com/office/drawing/2014/main" id="{25A68B3B-FEB0-4E31-B6F1-1CA401D58DF2}"/>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13886" y="1694047"/>
            <a:ext cx="2733575" cy="3676851"/>
          </a:xfrm>
        </p:spPr>
      </p:pic>
      <p:sp>
        <p:nvSpPr>
          <p:cNvPr id="3" name="タイトル 2">
            <a:extLst>
              <a:ext uri="{FF2B5EF4-FFF2-40B4-BE49-F238E27FC236}">
                <a16:creationId xmlns:a16="http://schemas.microsoft.com/office/drawing/2014/main" id="{D5F0B7D3-C6B3-4B58-956D-65E9CF198866}"/>
              </a:ext>
            </a:extLst>
          </p:cNvPr>
          <p:cNvSpPr>
            <a:spLocks noGrp="1"/>
          </p:cNvSpPr>
          <p:nvPr>
            <p:ph type="ctrTitle"/>
          </p:nvPr>
        </p:nvSpPr>
        <p:spPr/>
        <p:txBody>
          <a:bodyPr/>
          <a:lstStyle/>
          <a:p>
            <a:r>
              <a:rPr kumimoji="1" lang="en-US" altLang="ja-JP" dirty="0"/>
              <a:t>3-3</a:t>
            </a:r>
            <a:r>
              <a:rPr kumimoji="1" lang="ja-JP" altLang="en-US" dirty="0"/>
              <a:t>　屋根うらに電子メロディをつける</a:t>
            </a:r>
          </a:p>
        </p:txBody>
      </p:sp>
      <p:sp>
        <p:nvSpPr>
          <p:cNvPr id="4" name="コンテンツ プレースホルダー 1">
            <a:extLst>
              <a:ext uri="{FF2B5EF4-FFF2-40B4-BE49-F238E27FC236}">
                <a16:creationId xmlns:a16="http://schemas.microsoft.com/office/drawing/2014/main" id="{533B2349-1B7F-4626-BFB8-8508ECD7FC1C}"/>
              </a:ext>
            </a:extLst>
          </p:cNvPr>
          <p:cNvSpPr txBox="1">
            <a:spLocks/>
          </p:cNvSpPr>
          <p:nvPr/>
        </p:nvSpPr>
        <p:spPr>
          <a:xfrm>
            <a:off x="931985" y="5781266"/>
            <a:ext cx="7280031" cy="812965"/>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46" dirty="0"/>
              <a:t>1</a:t>
            </a:r>
            <a:r>
              <a:rPr lang="ja-JP" altLang="en-US" sz="1846" dirty="0"/>
              <a:t>　メロディの裏側に、両面シールを</a:t>
            </a:r>
            <a:r>
              <a:rPr lang="en-US" altLang="ja-JP" sz="1846" dirty="0"/>
              <a:t>2</a:t>
            </a:r>
            <a:r>
              <a:rPr lang="ja-JP" altLang="en-US" sz="1846" dirty="0"/>
              <a:t>つとりつける。</a:t>
            </a:r>
            <a:endParaRPr lang="en-US" altLang="ja-JP" sz="1846" dirty="0"/>
          </a:p>
          <a:p>
            <a:pPr marL="0" indent="0">
              <a:buNone/>
            </a:pPr>
            <a:r>
              <a:rPr lang="en-US" altLang="ja-JP" sz="1846" dirty="0"/>
              <a:t>2</a:t>
            </a:r>
            <a:r>
              <a:rPr lang="ja-JP" altLang="en-US" sz="1846" dirty="0"/>
              <a:t>　家の横にスイッチをとりつける。</a:t>
            </a:r>
          </a:p>
        </p:txBody>
      </p:sp>
      <p:pic>
        <p:nvPicPr>
          <p:cNvPr id="8" name="図 7" descr="室内, 床, 人 が含まれている画像&#10;&#10;高い精度で生成された説明">
            <a:extLst>
              <a:ext uri="{FF2B5EF4-FFF2-40B4-BE49-F238E27FC236}">
                <a16:creationId xmlns:a16="http://schemas.microsoft.com/office/drawing/2014/main" id="{EAAD9716-D494-4743-BDAC-57AA4280893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82215" y="1694047"/>
            <a:ext cx="5197642" cy="3676851"/>
          </a:xfrm>
          <a:prstGeom prst="rect">
            <a:avLst/>
          </a:prstGeom>
        </p:spPr>
      </p:pic>
      <p:sp>
        <p:nvSpPr>
          <p:cNvPr id="7" name="円: 塗りつぶしなし 6">
            <a:extLst>
              <a:ext uri="{FF2B5EF4-FFF2-40B4-BE49-F238E27FC236}">
                <a16:creationId xmlns:a16="http://schemas.microsoft.com/office/drawing/2014/main" id="{B37098E7-81D8-4769-B757-405EABEF4AD0}"/>
              </a:ext>
            </a:extLst>
          </p:cNvPr>
          <p:cNvSpPr/>
          <p:nvPr/>
        </p:nvSpPr>
        <p:spPr>
          <a:xfrm>
            <a:off x="492093" y="2877954"/>
            <a:ext cx="508934" cy="1309036"/>
          </a:xfrm>
          <a:prstGeom prst="donut">
            <a:avLst>
              <a:gd name="adj" fmla="val 21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 塗りつぶしなし 8">
            <a:extLst>
              <a:ext uri="{FF2B5EF4-FFF2-40B4-BE49-F238E27FC236}">
                <a16:creationId xmlns:a16="http://schemas.microsoft.com/office/drawing/2014/main" id="{1893AF32-E3C7-461E-AEE6-B1B9427EDC92}"/>
              </a:ext>
            </a:extLst>
          </p:cNvPr>
          <p:cNvSpPr/>
          <p:nvPr/>
        </p:nvSpPr>
        <p:spPr>
          <a:xfrm>
            <a:off x="2451437" y="2877954"/>
            <a:ext cx="508934" cy="1309036"/>
          </a:xfrm>
          <a:prstGeom prst="donut">
            <a:avLst>
              <a:gd name="adj" fmla="val 21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 name="グループ化 1">
            <a:extLst>
              <a:ext uri="{FF2B5EF4-FFF2-40B4-BE49-F238E27FC236}">
                <a16:creationId xmlns:a16="http://schemas.microsoft.com/office/drawing/2014/main" id="{385C6209-EF98-4BAB-8FD2-A0C2D93D440D}"/>
              </a:ext>
            </a:extLst>
          </p:cNvPr>
          <p:cNvGrpSpPr/>
          <p:nvPr/>
        </p:nvGrpSpPr>
        <p:grpSpPr>
          <a:xfrm>
            <a:off x="1064984" y="1937891"/>
            <a:ext cx="1530300" cy="1097844"/>
            <a:chOff x="1064984" y="1937891"/>
            <a:chExt cx="1530300" cy="1097844"/>
          </a:xfrm>
        </p:grpSpPr>
        <p:sp>
          <p:nvSpPr>
            <p:cNvPr id="10" name="テキスト ボックス 9">
              <a:extLst>
                <a:ext uri="{FF2B5EF4-FFF2-40B4-BE49-F238E27FC236}">
                  <a16:creationId xmlns:a16="http://schemas.microsoft.com/office/drawing/2014/main" id="{F44B87A1-ADE6-4522-B2AD-E706CE8A51E7}"/>
                </a:ext>
              </a:extLst>
            </p:cNvPr>
            <p:cNvSpPr txBox="1"/>
            <p:nvPr/>
          </p:nvSpPr>
          <p:spPr>
            <a:xfrm>
              <a:off x="1316190" y="1937891"/>
              <a:ext cx="1135247" cy="348109"/>
            </a:xfrm>
            <a:prstGeom prst="rect">
              <a:avLst/>
            </a:prstGeom>
            <a:solidFill>
              <a:schemeClr val="bg1"/>
            </a:solidFill>
          </p:spPr>
          <p:txBody>
            <a:bodyPr wrap="none" rtlCol="0">
              <a:spAutoFit/>
            </a:bodyPr>
            <a:lstStyle/>
            <a:p>
              <a:r>
                <a:rPr kumimoji="1" lang="ja-JP" altLang="en-US" sz="1662" dirty="0">
                  <a:latin typeface="Meiryo UI" panose="020B0604030504040204" pitchFamily="50" charset="-128"/>
                  <a:ea typeface="Meiryo UI" panose="020B0604030504040204" pitchFamily="50" charset="-128"/>
                </a:rPr>
                <a:t>両面シール</a:t>
              </a:r>
            </a:p>
          </p:txBody>
        </p:sp>
        <p:sp>
          <p:nvSpPr>
            <p:cNvPr id="11" name="二等辺三角形 10">
              <a:extLst>
                <a:ext uri="{FF2B5EF4-FFF2-40B4-BE49-F238E27FC236}">
                  <a16:creationId xmlns:a16="http://schemas.microsoft.com/office/drawing/2014/main" id="{D389E7E4-20E6-42C7-BEA3-15CBC3B92C54}"/>
                </a:ext>
              </a:extLst>
            </p:cNvPr>
            <p:cNvSpPr/>
            <p:nvPr/>
          </p:nvSpPr>
          <p:spPr>
            <a:xfrm rot="9087815">
              <a:off x="2413879" y="2200378"/>
              <a:ext cx="181405" cy="675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sp>
          <p:nvSpPr>
            <p:cNvPr id="12" name="二等辺三角形 11">
              <a:extLst>
                <a:ext uri="{FF2B5EF4-FFF2-40B4-BE49-F238E27FC236}">
                  <a16:creationId xmlns:a16="http://schemas.microsoft.com/office/drawing/2014/main" id="{F43F684A-C88D-4F11-A7C6-6271BE4AD7C8}"/>
                </a:ext>
              </a:extLst>
            </p:cNvPr>
            <p:cNvSpPr/>
            <p:nvPr/>
          </p:nvSpPr>
          <p:spPr>
            <a:xfrm rot="12856747">
              <a:off x="1064984" y="2142524"/>
              <a:ext cx="187005" cy="8932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p>
          </p:txBody>
        </p:sp>
      </p:grpSp>
    </p:spTree>
    <p:extLst>
      <p:ext uri="{BB962C8B-B14F-4D97-AF65-F5344CB8AC3E}">
        <p14:creationId xmlns:p14="http://schemas.microsoft.com/office/powerpoint/2010/main" val="3335318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19621" y="2608488"/>
            <a:ext cx="2633687" cy="26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67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人, 室内 が含まれている画像&#10;&#10;非常に高い精度で生成された説明">
            <a:extLst>
              <a:ext uri="{FF2B5EF4-FFF2-40B4-BE49-F238E27FC236}">
                <a16:creationId xmlns:a16="http://schemas.microsoft.com/office/drawing/2014/main" id="{CC2546B8-CBBE-490F-9FAA-F4BF861E8B4E}"/>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85010" y="1701353"/>
            <a:ext cx="2858703" cy="3782728"/>
          </a:xfrm>
        </p:spPr>
      </p:pic>
      <p:sp>
        <p:nvSpPr>
          <p:cNvPr id="3" name="タイトル 2">
            <a:extLst>
              <a:ext uri="{FF2B5EF4-FFF2-40B4-BE49-F238E27FC236}">
                <a16:creationId xmlns:a16="http://schemas.microsoft.com/office/drawing/2014/main" id="{B12F1116-584B-49B4-8B05-2527193070E0}"/>
              </a:ext>
            </a:extLst>
          </p:cNvPr>
          <p:cNvSpPr>
            <a:spLocks noGrp="1"/>
          </p:cNvSpPr>
          <p:nvPr>
            <p:ph type="ctrTitle"/>
          </p:nvPr>
        </p:nvSpPr>
        <p:spPr/>
        <p:txBody>
          <a:bodyPr/>
          <a:lstStyle/>
          <a:p>
            <a:r>
              <a:rPr kumimoji="1" lang="en-US" altLang="ja-JP" dirty="0"/>
              <a:t>3-4</a:t>
            </a:r>
            <a:r>
              <a:rPr kumimoji="1" lang="ja-JP" altLang="en-US" dirty="0"/>
              <a:t>　屋根に太陽電池をつける</a:t>
            </a:r>
          </a:p>
        </p:txBody>
      </p:sp>
      <p:sp>
        <p:nvSpPr>
          <p:cNvPr id="4" name="コンテンツ プレースホルダー 1">
            <a:extLst>
              <a:ext uri="{FF2B5EF4-FFF2-40B4-BE49-F238E27FC236}">
                <a16:creationId xmlns:a16="http://schemas.microsoft.com/office/drawing/2014/main" id="{0C51679F-6ED9-400F-B9DF-903433F62C36}"/>
              </a:ext>
            </a:extLst>
          </p:cNvPr>
          <p:cNvSpPr txBox="1">
            <a:spLocks/>
          </p:cNvSpPr>
          <p:nvPr/>
        </p:nvSpPr>
        <p:spPr>
          <a:xfrm>
            <a:off x="931985" y="5781266"/>
            <a:ext cx="7280031" cy="812965"/>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46" dirty="0"/>
              <a:t>1</a:t>
            </a:r>
            <a:r>
              <a:rPr lang="ja-JP" altLang="en-US" sz="1846" dirty="0"/>
              <a:t>　裏側に、両面シールを</a:t>
            </a:r>
            <a:r>
              <a:rPr lang="en-US" altLang="ja-JP" sz="1846" dirty="0"/>
              <a:t>2</a:t>
            </a:r>
            <a:r>
              <a:rPr lang="ja-JP" altLang="en-US" sz="1846" dirty="0"/>
              <a:t>つとりつける。</a:t>
            </a:r>
            <a:endParaRPr lang="en-US" altLang="ja-JP" sz="1846" dirty="0"/>
          </a:p>
          <a:p>
            <a:pPr marL="0" indent="0">
              <a:buNone/>
            </a:pPr>
            <a:r>
              <a:rPr lang="en-US" altLang="ja-JP" sz="1846" dirty="0"/>
              <a:t>2</a:t>
            </a:r>
            <a:r>
              <a:rPr lang="ja-JP" altLang="en-US" sz="1846" dirty="0"/>
              <a:t>　屋根の真ん中にはりつける。線がスイッチの方に出るように！</a:t>
            </a:r>
          </a:p>
        </p:txBody>
      </p:sp>
      <p:pic>
        <p:nvPicPr>
          <p:cNvPr id="8" name="図 7" descr="室内 が含まれている画像&#10;&#10;高い精度で生成された説明">
            <a:extLst>
              <a:ext uri="{FF2B5EF4-FFF2-40B4-BE49-F238E27FC236}">
                <a16:creationId xmlns:a16="http://schemas.microsoft.com/office/drawing/2014/main" id="{C7A96BAC-AD49-41DA-B6DF-B8EA02E1B33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70551" y="1701353"/>
            <a:ext cx="5037787" cy="3782728"/>
          </a:xfrm>
          <a:prstGeom prst="rect">
            <a:avLst/>
          </a:prstGeom>
        </p:spPr>
      </p:pic>
    </p:spTree>
    <p:extLst>
      <p:ext uri="{BB962C8B-B14F-4D97-AF65-F5344CB8AC3E}">
        <p14:creationId xmlns:p14="http://schemas.microsoft.com/office/powerpoint/2010/main" val="71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C1A5C992-C459-49C1-A6DA-2E936173BD4D}"/>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71638" y="1655026"/>
            <a:ext cx="1751798" cy="3547948"/>
          </a:xfrm>
        </p:spPr>
      </p:pic>
      <p:sp>
        <p:nvSpPr>
          <p:cNvPr id="3" name="タイトル 2">
            <a:extLst>
              <a:ext uri="{FF2B5EF4-FFF2-40B4-BE49-F238E27FC236}">
                <a16:creationId xmlns:a16="http://schemas.microsoft.com/office/drawing/2014/main" id="{2C40FF7E-F02E-44A6-B25B-D30B133AE31C}"/>
              </a:ext>
            </a:extLst>
          </p:cNvPr>
          <p:cNvSpPr>
            <a:spLocks noGrp="1"/>
          </p:cNvSpPr>
          <p:nvPr>
            <p:ph type="ctrTitle"/>
          </p:nvPr>
        </p:nvSpPr>
        <p:spPr/>
        <p:txBody>
          <a:bodyPr/>
          <a:lstStyle/>
          <a:p>
            <a:r>
              <a:rPr kumimoji="1" lang="en-US" altLang="ja-JP" dirty="0"/>
              <a:t>3-4</a:t>
            </a:r>
            <a:r>
              <a:rPr kumimoji="1" lang="ja-JP" altLang="en-US" dirty="0"/>
              <a:t>　屋根に</a:t>
            </a:r>
            <a:r>
              <a:rPr kumimoji="1" lang="ja-JP" altLang="en-US" dirty="0" err="1"/>
              <a:t>あなを</a:t>
            </a:r>
            <a:r>
              <a:rPr kumimoji="1" lang="ja-JP" altLang="en-US" dirty="0"/>
              <a:t>あけ、線をとおす</a:t>
            </a:r>
          </a:p>
        </p:txBody>
      </p:sp>
      <p:sp>
        <p:nvSpPr>
          <p:cNvPr id="4" name="コンテンツ プレースホルダー 1">
            <a:extLst>
              <a:ext uri="{FF2B5EF4-FFF2-40B4-BE49-F238E27FC236}">
                <a16:creationId xmlns:a16="http://schemas.microsoft.com/office/drawing/2014/main" id="{9652978F-FDFC-4E78-A75E-30D8F98E7717}"/>
              </a:ext>
            </a:extLst>
          </p:cNvPr>
          <p:cNvSpPr txBox="1">
            <a:spLocks/>
          </p:cNvSpPr>
          <p:nvPr/>
        </p:nvSpPr>
        <p:spPr>
          <a:xfrm>
            <a:off x="377372" y="5705850"/>
            <a:ext cx="8369886" cy="1152149"/>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1</a:t>
            </a:r>
            <a:r>
              <a:rPr lang="ja-JP" altLang="en-US" sz="1800" dirty="0"/>
              <a:t>　がびょうで太陽電池の横に</a:t>
            </a:r>
            <a:r>
              <a:rPr lang="ja-JP" altLang="en-US" sz="1800" dirty="0" err="1"/>
              <a:t>あなを</a:t>
            </a:r>
            <a:r>
              <a:rPr lang="ja-JP" altLang="en-US" sz="1800" dirty="0"/>
              <a:t>あける。手の場所に注意！</a:t>
            </a:r>
            <a:endParaRPr lang="en-US" altLang="ja-JP" sz="1800" dirty="0"/>
          </a:p>
          <a:p>
            <a:pPr marL="0" indent="0">
              <a:buNone/>
            </a:pPr>
            <a:r>
              <a:rPr lang="en-US" altLang="ja-JP" sz="1800" dirty="0"/>
              <a:t>2</a:t>
            </a:r>
            <a:r>
              <a:rPr lang="ja-JP" altLang="en-US" sz="1800" dirty="0"/>
              <a:t>　竹串で</a:t>
            </a:r>
            <a:r>
              <a:rPr lang="ja-JP" altLang="en-US" sz="1800" dirty="0" err="1"/>
              <a:t>あなを</a:t>
            </a:r>
            <a:r>
              <a:rPr lang="ja-JP" altLang="en-US" sz="1800" dirty="0"/>
              <a:t>広げる</a:t>
            </a:r>
            <a:endParaRPr lang="en-US" altLang="ja-JP" sz="1800" dirty="0"/>
          </a:p>
          <a:p>
            <a:pPr marL="0" indent="0">
              <a:buNone/>
            </a:pPr>
            <a:r>
              <a:rPr lang="en-US" altLang="ja-JP" sz="1800" dirty="0"/>
              <a:t>3</a:t>
            </a:r>
            <a:r>
              <a:rPr lang="ja-JP" altLang="en-US" sz="1800" dirty="0"/>
              <a:t>　</a:t>
            </a:r>
            <a:r>
              <a:rPr lang="en-US" altLang="ja-JP" sz="1800" dirty="0"/>
              <a:t>2</a:t>
            </a:r>
            <a:r>
              <a:rPr lang="ja-JP" altLang="en-US" sz="1800" dirty="0"/>
              <a:t>本の線をいっしょに</a:t>
            </a:r>
            <a:r>
              <a:rPr lang="ja-JP" altLang="en-US" sz="1800" dirty="0" err="1"/>
              <a:t>あ</a:t>
            </a:r>
            <a:r>
              <a:rPr lang="ja-JP" altLang="en-US" sz="1800" dirty="0"/>
              <a:t>なにとおす</a:t>
            </a:r>
          </a:p>
        </p:txBody>
      </p:sp>
      <p:sp>
        <p:nvSpPr>
          <p:cNvPr id="7" name="円: 塗りつぶしなし 6">
            <a:extLst>
              <a:ext uri="{FF2B5EF4-FFF2-40B4-BE49-F238E27FC236}">
                <a16:creationId xmlns:a16="http://schemas.microsoft.com/office/drawing/2014/main" id="{4B8F9378-421A-4F8B-82E3-E688E5649133}"/>
              </a:ext>
            </a:extLst>
          </p:cNvPr>
          <p:cNvSpPr/>
          <p:nvPr/>
        </p:nvSpPr>
        <p:spPr>
          <a:xfrm>
            <a:off x="1213988" y="3060833"/>
            <a:ext cx="267098" cy="267098"/>
          </a:xfrm>
          <a:prstGeom prst="donut">
            <a:avLst>
              <a:gd name="adj" fmla="val 21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descr="室内, 人, 物体, テーブル が含まれている画像&#10;&#10;高い精度で生成された説明">
            <a:extLst>
              <a:ext uri="{FF2B5EF4-FFF2-40B4-BE49-F238E27FC236}">
                <a16:creationId xmlns:a16="http://schemas.microsoft.com/office/drawing/2014/main" id="{8B2DF64E-B916-4C5D-AF6C-045FECB349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25567" y="1655026"/>
            <a:ext cx="1751799" cy="3547948"/>
          </a:xfrm>
          <a:prstGeom prst="rect">
            <a:avLst/>
          </a:prstGeom>
        </p:spPr>
      </p:pic>
      <p:pic>
        <p:nvPicPr>
          <p:cNvPr id="11" name="図 10" descr="室内 が含まれている画像&#10;&#10;高い精度で生成された説明">
            <a:extLst>
              <a:ext uri="{FF2B5EF4-FFF2-40B4-BE49-F238E27FC236}">
                <a16:creationId xmlns:a16="http://schemas.microsoft.com/office/drawing/2014/main" id="{7B2E61C5-EB1F-4586-8BCB-2BB7AB0B941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79498" y="1655027"/>
            <a:ext cx="4466120" cy="3547948"/>
          </a:xfrm>
          <a:prstGeom prst="rect">
            <a:avLst/>
          </a:prstGeom>
        </p:spPr>
      </p:pic>
      <p:sp>
        <p:nvSpPr>
          <p:cNvPr id="12" name="円: 塗りつぶしなし 11">
            <a:extLst>
              <a:ext uri="{FF2B5EF4-FFF2-40B4-BE49-F238E27FC236}">
                <a16:creationId xmlns:a16="http://schemas.microsoft.com/office/drawing/2014/main" id="{96A3C05F-0660-4ADA-AF29-275F672AB6D1}"/>
              </a:ext>
            </a:extLst>
          </p:cNvPr>
          <p:cNvSpPr/>
          <p:nvPr/>
        </p:nvSpPr>
        <p:spPr>
          <a:xfrm>
            <a:off x="2863924" y="3609473"/>
            <a:ext cx="332870" cy="332870"/>
          </a:xfrm>
          <a:prstGeom prst="donut">
            <a:avLst>
              <a:gd name="adj" fmla="val 21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 塗りつぶしなし 12">
            <a:extLst>
              <a:ext uri="{FF2B5EF4-FFF2-40B4-BE49-F238E27FC236}">
                <a16:creationId xmlns:a16="http://schemas.microsoft.com/office/drawing/2014/main" id="{4D984853-A266-488A-A6A6-3573495053A1}"/>
              </a:ext>
            </a:extLst>
          </p:cNvPr>
          <p:cNvSpPr/>
          <p:nvPr/>
        </p:nvSpPr>
        <p:spPr>
          <a:xfrm>
            <a:off x="5887475" y="3506002"/>
            <a:ext cx="686589" cy="686589"/>
          </a:xfrm>
          <a:prstGeom prst="donut">
            <a:avLst>
              <a:gd name="adj" fmla="val 21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5577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984868" y="2945371"/>
            <a:ext cx="2633687" cy="26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787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2A6BA35-BFB7-4C64-970B-721E4078D1E1}"/>
              </a:ext>
            </a:extLst>
          </p:cNvPr>
          <p:cNvSpPr>
            <a:spLocks noGrp="1"/>
          </p:cNvSpPr>
          <p:nvPr>
            <p:ph idx="1"/>
          </p:nvPr>
        </p:nvSpPr>
        <p:spPr>
          <a:xfrm>
            <a:off x="931985" y="5559823"/>
            <a:ext cx="7280031" cy="735176"/>
          </a:xfrm>
        </p:spPr>
        <p:txBody>
          <a:bodyPr>
            <a:normAutofit fontScale="92500" lnSpcReduction="10000"/>
          </a:bodyPr>
          <a:lstStyle/>
          <a:p>
            <a:pPr marL="0" indent="0">
              <a:buNone/>
            </a:pPr>
            <a:r>
              <a:rPr lang="en-US" altLang="ja-JP" sz="2215" dirty="0"/>
              <a:t>1</a:t>
            </a:r>
            <a:r>
              <a:rPr lang="ja-JP" altLang="en-US" sz="2215" dirty="0"/>
              <a:t>　メロディの銅線カバーをとる（ねじりながらとりはずす）</a:t>
            </a:r>
            <a:endParaRPr lang="en-US" altLang="ja-JP" sz="2215" dirty="0"/>
          </a:p>
          <a:p>
            <a:pPr marL="0" indent="0">
              <a:buNone/>
            </a:pPr>
            <a:r>
              <a:rPr lang="en-US" altLang="ja-JP" sz="2215" dirty="0"/>
              <a:t>2</a:t>
            </a:r>
            <a:r>
              <a:rPr lang="ja-JP" altLang="en-US" sz="2215" dirty="0"/>
              <a:t>　「太陽電池の赤い線」と「メロディの赤い線」をねじってつなぐ</a:t>
            </a:r>
            <a:endParaRPr lang="en-US" altLang="ja-JP" sz="2215" dirty="0"/>
          </a:p>
          <a:p>
            <a:pPr marL="0" indent="0">
              <a:buNone/>
            </a:pPr>
            <a:endParaRPr lang="ja-JP" altLang="en-US" sz="2215" dirty="0"/>
          </a:p>
        </p:txBody>
      </p:sp>
      <p:sp>
        <p:nvSpPr>
          <p:cNvPr id="3" name="タイトル 2">
            <a:extLst>
              <a:ext uri="{FF2B5EF4-FFF2-40B4-BE49-F238E27FC236}">
                <a16:creationId xmlns:a16="http://schemas.microsoft.com/office/drawing/2014/main" id="{54A4068E-2FAD-4ACF-8FA8-1299273DA769}"/>
              </a:ext>
            </a:extLst>
          </p:cNvPr>
          <p:cNvSpPr>
            <a:spLocks noGrp="1"/>
          </p:cNvSpPr>
          <p:nvPr>
            <p:ph type="ctrTitle"/>
          </p:nvPr>
        </p:nvSpPr>
        <p:spPr/>
        <p:txBody>
          <a:bodyPr/>
          <a:lstStyle/>
          <a:p>
            <a:r>
              <a:rPr kumimoji="1" lang="en-US" altLang="ja-JP" dirty="0"/>
              <a:t>3-5</a:t>
            </a:r>
            <a:r>
              <a:rPr kumimoji="1" lang="ja-JP" altLang="en-US" dirty="0"/>
              <a:t>　赤い線どうしをつなぐ</a:t>
            </a:r>
          </a:p>
        </p:txBody>
      </p:sp>
      <p:pic>
        <p:nvPicPr>
          <p:cNvPr id="5" name="図 4" descr="人, 手, 室内 が含まれている画像&#10;&#10;高い精度で生成された説明">
            <a:extLst>
              <a:ext uri="{FF2B5EF4-FFF2-40B4-BE49-F238E27FC236}">
                <a16:creationId xmlns:a16="http://schemas.microsoft.com/office/drawing/2014/main" id="{E7B585AC-3F0F-474F-BEF6-2DA8CE739DA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1710887" y="1471893"/>
            <a:ext cx="5354055" cy="4020206"/>
          </a:xfrm>
          <a:prstGeom prst="rect">
            <a:avLst/>
          </a:prstGeom>
        </p:spPr>
      </p:pic>
    </p:spTree>
    <p:extLst>
      <p:ext uri="{BB962C8B-B14F-4D97-AF65-F5344CB8AC3E}">
        <p14:creationId xmlns:p14="http://schemas.microsoft.com/office/powerpoint/2010/main" val="2938951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人, 保持している, 手, 室内 が含まれている画像&#10;&#10;非常に高い精度で生成された説明">
            <a:extLst>
              <a:ext uri="{FF2B5EF4-FFF2-40B4-BE49-F238E27FC236}">
                <a16:creationId xmlns:a16="http://schemas.microsoft.com/office/drawing/2014/main" id="{D4AAC5A4-7E6D-436D-94E9-6F00C05D63F8}"/>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806341" y="1588169"/>
            <a:ext cx="5531317" cy="4148488"/>
          </a:xfrm>
        </p:spPr>
      </p:pic>
      <p:sp>
        <p:nvSpPr>
          <p:cNvPr id="3" name="タイトル 2">
            <a:extLst>
              <a:ext uri="{FF2B5EF4-FFF2-40B4-BE49-F238E27FC236}">
                <a16:creationId xmlns:a16="http://schemas.microsoft.com/office/drawing/2014/main" id="{B73D99E4-420F-4C9A-86E9-E097BA7108AE}"/>
              </a:ext>
            </a:extLst>
          </p:cNvPr>
          <p:cNvSpPr>
            <a:spLocks noGrp="1"/>
          </p:cNvSpPr>
          <p:nvPr>
            <p:ph type="ctrTitle"/>
          </p:nvPr>
        </p:nvSpPr>
        <p:spPr/>
        <p:txBody>
          <a:bodyPr>
            <a:normAutofit/>
          </a:bodyPr>
          <a:lstStyle/>
          <a:p>
            <a:r>
              <a:rPr kumimoji="1" lang="en-US" altLang="ja-JP" dirty="0"/>
              <a:t>3-5</a:t>
            </a:r>
            <a:r>
              <a:rPr kumimoji="1" lang="ja-JP" altLang="en-US" dirty="0"/>
              <a:t>　メロディの黒い線を、</a:t>
            </a:r>
            <a:br>
              <a:rPr kumimoji="1" lang="en-US" altLang="ja-JP" dirty="0"/>
            </a:br>
            <a:r>
              <a:rPr kumimoji="1" lang="ja-JP" altLang="en-US" dirty="0"/>
              <a:t>スイッチの</a:t>
            </a:r>
            <a:r>
              <a:rPr kumimoji="1" lang="ja-JP" altLang="en-US" dirty="0">
                <a:solidFill>
                  <a:srgbClr val="FF0000"/>
                </a:solidFill>
              </a:rPr>
              <a:t>上</a:t>
            </a:r>
            <a:r>
              <a:rPr kumimoji="1" lang="ja-JP" altLang="en-US" dirty="0"/>
              <a:t>につける</a:t>
            </a:r>
          </a:p>
        </p:txBody>
      </p:sp>
      <p:sp>
        <p:nvSpPr>
          <p:cNvPr id="4" name="コンテンツ プレースホルダー 1">
            <a:extLst>
              <a:ext uri="{FF2B5EF4-FFF2-40B4-BE49-F238E27FC236}">
                <a16:creationId xmlns:a16="http://schemas.microsoft.com/office/drawing/2014/main" id="{1C7B9582-1F34-49C6-8A36-A7C258A93C8D}"/>
              </a:ext>
            </a:extLst>
          </p:cNvPr>
          <p:cNvSpPr txBox="1">
            <a:spLocks/>
          </p:cNvSpPr>
          <p:nvPr/>
        </p:nvSpPr>
        <p:spPr>
          <a:xfrm>
            <a:off x="931985" y="5965581"/>
            <a:ext cx="7280031" cy="398228"/>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15" dirty="0"/>
              <a:t>メロディの黒い線を、スイッチの上につける（セロテープつかう）</a:t>
            </a:r>
          </a:p>
        </p:txBody>
      </p:sp>
      <p:sp>
        <p:nvSpPr>
          <p:cNvPr id="7" name="円: 塗りつぶしなし 6">
            <a:extLst>
              <a:ext uri="{FF2B5EF4-FFF2-40B4-BE49-F238E27FC236}">
                <a16:creationId xmlns:a16="http://schemas.microsoft.com/office/drawing/2014/main" id="{B553AB09-32F7-4B82-9EEC-1A6AEBAD95FA}"/>
              </a:ext>
            </a:extLst>
          </p:cNvPr>
          <p:cNvSpPr/>
          <p:nvPr/>
        </p:nvSpPr>
        <p:spPr>
          <a:xfrm>
            <a:off x="3137837" y="2312470"/>
            <a:ext cx="818146" cy="818146"/>
          </a:xfrm>
          <a:prstGeom prst="donut">
            <a:avLst>
              <a:gd name="adj" fmla="val 20143"/>
            </a:avLst>
          </a:prstGeom>
          <a:solidFill>
            <a:srgbClr val="FF0000">
              <a:alpha val="7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656429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人, 保持している, 手, 室内 が含まれている画像&#10;&#10;非常に高い精度で生成された説明">
            <a:extLst>
              <a:ext uri="{FF2B5EF4-FFF2-40B4-BE49-F238E27FC236}">
                <a16:creationId xmlns:a16="http://schemas.microsoft.com/office/drawing/2014/main" id="{76CD60C7-DCDC-49E4-8B2A-DC45E19C1860}"/>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547257" y="1546492"/>
            <a:ext cx="5623563" cy="4222571"/>
          </a:xfrm>
        </p:spPr>
      </p:pic>
      <p:sp>
        <p:nvSpPr>
          <p:cNvPr id="3" name="タイトル 2">
            <a:extLst>
              <a:ext uri="{FF2B5EF4-FFF2-40B4-BE49-F238E27FC236}">
                <a16:creationId xmlns:a16="http://schemas.microsoft.com/office/drawing/2014/main" id="{0D5510FC-2378-423E-A06A-1ABEA068F23F}"/>
              </a:ext>
            </a:extLst>
          </p:cNvPr>
          <p:cNvSpPr>
            <a:spLocks noGrp="1"/>
          </p:cNvSpPr>
          <p:nvPr>
            <p:ph type="ctrTitle"/>
          </p:nvPr>
        </p:nvSpPr>
        <p:spPr/>
        <p:txBody>
          <a:bodyPr/>
          <a:lstStyle/>
          <a:p>
            <a:r>
              <a:rPr kumimoji="1" lang="en-US" altLang="ja-JP" dirty="0"/>
              <a:t>3-5</a:t>
            </a:r>
            <a:r>
              <a:rPr kumimoji="1" lang="ja-JP" altLang="en-US" dirty="0"/>
              <a:t>　太陽電池の黒い線を</a:t>
            </a:r>
            <a:br>
              <a:rPr kumimoji="1" lang="en-US" altLang="ja-JP" dirty="0"/>
            </a:br>
            <a:r>
              <a:rPr kumimoji="1" lang="ja-JP" altLang="en-US" dirty="0"/>
              <a:t>スイッチの</a:t>
            </a:r>
            <a:r>
              <a:rPr kumimoji="1" lang="ja-JP" altLang="en-US" dirty="0">
                <a:solidFill>
                  <a:srgbClr val="FF0000"/>
                </a:solidFill>
              </a:rPr>
              <a:t>下</a:t>
            </a:r>
            <a:r>
              <a:rPr kumimoji="1" lang="ja-JP" altLang="en-US" dirty="0"/>
              <a:t>につける</a:t>
            </a:r>
          </a:p>
        </p:txBody>
      </p:sp>
      <p:sp>
        <p:nvSpPr>
          <p:cNvPr id="4" name="コンテンツ プレースホルダー 1">
            <a:extLst>
              <a:ext uri="{FF2B5EF4-FFF2-40B4-BE49-F238E27FC236}">
                <a16:creationId xmlns:a16="http://schemas.microsoft.com/office/drawing/2014/main" id="{F39801AD-DE6B-44A7-A063-1D61C6296368}"/>
              </a:ext>
            </a:extLst>
          </p:cNvPr>
          <p:cNvSpPr txBox="1">
            <a:spLocks/>
          </p:cNvSpPr>
          <p:nvPr/>
        </p:nvSpPr>
        <p:spPr>
          <a:xfrm>
            <a:off x="931985" y="5965583"/>
            <a:ext cx="7280031" cy="460422"/>
          </a:xfrm>
          <a:prstGeom prst="rect">
            <a:avLst/>
          </a:prstGeom>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15" dirty="0"/>
              <a:t>太陽電池の黒い線を、金属にセロテープでつける</a:t>
            </a:r>
          </a:p>
        </p:txBody>
      </p:sp>
      <p:sp>
        <p:nvSpPr>
          <p:cNvPr id="7" name="円: 塗りつぶしなし 6">
            <a:extLst>
              <a:ext uri="{FF2B5EF4-FFF2-40B4-BE49-F238E27FC236}">
                <a16:creationId xmlns:a16="http://schemas.microsoft.com/office/drawing/2014/main" id="{25161F26-9A06-4705-B4B0-676121F17A1D}"/>
              </a:ext>
            </a:extLst>
          </p:cNvPr>
          <p:cNvSpPr/>
          <p:nvPr/>
        </p:nvSpPr>
        <p:spPr>
          <a:xfrm>
            <a:off x="3128212" y="4304899"/>
            <a:ext cx="818146" cy="818146"/>
          </a:xfrm>
          <a:prstGeom prst="donut">
            <a:avLst>
              <a:gd name="adj" fmla="val 20143"/>
            </a:avLst>
          </a:prstGeom>
          <a:solidFill>
            <a:srgbClr val="FF0000">
              <a:alpha val="7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4274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053590" y="2897809"/>
            <a:ext cx="2633687" cy="26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461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室内, テーブル, 床, 座っている が含まれている画像&#10;&#10;非常に高い精度で生成された説明">
            <a:extLst>
              <a:ext uri="{FF2B5EF4-FFF2-40B4-BE49-F238E27FC236}">
                <a16:creationId xmlns:a16="http://schemas.microsoft.com/office/drawing/2014/main" id="{68AF47CB-F7CE-403A-BCEE-89950E45057F}"/>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755983" y="2002053"/>
            <a:ext cx="5632033" cy="4228931"/>
          </a:xfrm>
        </p:spPr>
      </p:pic>
      <p:sp>
        <p:nvSpPr>
          <p:cNvPr id="3" name="タイトル 2">
            <a:extLst>
              <a:ext uri="{FF2B5EF4-FFF2-40B4-BE49-F238E27FC236}">
                <a16:creationId xmlns:a16="http://schemas.microsoft.com/office/drawing/2014/main" id="{E402D928-7FC3-4262-ABEC-3BB5ADAC5E13}"/>
              </a:ext>
            </a:extLst>
          </p:cNvPr>
          <p:cNvSpPr>
            <a:spLocks noGrp="1"/>
          </p:cNvSpPr>
          <p:nvPr>
            <p:ph type="ctrTitle"/>
          </p:nvPr>
        </p:nvSpPr>
        <p:spPr/>
        <p:txBody>
          <a:bodyPr/>
          <a:lstStyle/>
          <a:p>
            <a:r>
              <a:rPr kumimoji="1" lang="ja-JP" altLang="en-US" dirty="0"/>
              <a:t>太陽の光で、音がなるか</a:t>
            </a:r>
            <a:br>
              <a:rPr kumimoji="1" lang="en-US" altLang="ja-JP" dirty="0"/>
            </a:br>
            <a:r>
              <a:rPr kumimoji="1" lang="ja-JP" altLang="en-US" dirty="0"/>
              <a:t>ためしてみよう</a:t>
            </a:r>
          </a:p>
        </p:txBody>
      </p:sp>
    </p:spTree>
    <p:extLst>
      <p:ext uri="{BB962C8B-B14F-4D97-AF65-F5344CB8AC3E}">
        <p14:creationId xmlns:p14="http://schemas.microsoft.com/office/powerpoint/2010/main" val="108558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C92D16C-D619-4312-A15B-43A33387F89E}"/>
              </a:ext>
            </a:extLst>
          </p:cNvPr>
          <p:cNvSpPr>
            <a:spLocks noGrp="1"/>
          </p:cNvSpPr>
          <p:nvPr>
            <p:ph type="ctrTitle"/>
          </p:nvPr>
        </p:nvSpPr>
        <p:spPr/>
        <p:txBody>
          <a:bodyPr/>
          <a:lstStyle/>
          <a:p>
            <a:r>
              <a:rPr kumimoji="1" lang="ja-JP" altLang="en-US" dirty="0"/>
              <a:t>材料と道具</a:t>
            </a:r>
          </a:p>
        </p:txBody>
      </p:sp>
      <p:sp>
        <p:nvSpPr>
          <p:cNvPr id="5" name="テキスト ボックス 4">
            <a:extLst>
              <a:ext uri="{FF2B5EF4-FFF2-40B4-BE49-F238E27FC236}">
                <a16:creationId xmlns:a16="http://schemas.microsoft.com/office/drawing/2014/main" id="{D37088F5-77C9-407C-B418-4ACACD662231}"/>
              </a:ext>
            </a:extLst>
          </p:cNvPr>
          <p:cNvSpPr txBox="1"/>
          <p:nvPr/>
        </p:nvSpPr>
        <p:spPr>
          <a:xfrm>
            <a:off x="4254065" y="469532"/>
            <a:ext cx="893193" cy="248530"/>
          </a:xfrm>
          <a:prstGeom prst="rect">
            <a:avLst/>
          </a:prstGeom>
          <a:noFill/>
        </p:spPr>
        <p:txBody>
          <a:bodyPr wrap="none" rtlCol="0">
            <a:spAutoFit/>
          </a:bodyPr>
          <a:lstStyle/>
          <a:p>
            <a:r>
              <a:rPr kumimoji="1" lang="ja-JP" altLang="en-US" sz="1015" dirty="0">
                <a:latin typeface="Meiryo UI" panose="020B0604030504040204" pitchFamily="50" charset="-128"/>
                <a:ea typeface="Meiryo UI" panose="020B0604030504040204" pitchFamily="50" charset="-128"/>
              </a:rPr>
              <a:t>ざい　　りょう　</a:t>
            </a:r>
          </a:p>
        </p:txBody>
      </p:sp>
      <p:sp>
        <p:nvSpPr>
          <p:cNvPr id="6" name="テキスト ボックス 5">
            <a:extLst>
              <a:ext uri="{FF2B5EF4-FFF2-40B4-BE49-F238E27FC236}">
                <a16:creationId xmlns:a16="http://schemas.microsoft.com/office/drawing/2014/main" id="{32148684-BABA-40A6-A359-250D6D3407EF}"/>
              </a:ext>
            </a:extLst>
          </p:cNvPr>
          <p:cNvSpPr txBox="1"/>
          <p:nvPr/>
        </p:nvSpPr>
        <p:spPr>
          <a:xfrm>
            <a:off x="5309259" y="448425"/>
            <a:ext cx="691215" cy="248530"/>
          </a:xfrm>
          <a:prstGeom prst="rect">
            <a:avLst/>
          </a:prstGeom>
          <a:noFill/>
        </p:spPr>
        <p:txBody>
          <a:bodyPr wrap="none" rtlCol="0">
            <a:spAutoFit/>
          </a:bodyPr>
          <a:lstStyle/>
          <a:p>
            <a:r>
              <a:rPr kumimoji="1" lang="ja-JP" altLang="en-US" sz="1015" dirty="0">
                <a:latin typeface="Meiryo UI" panose="020B0604030504040204" pitchFamily="50" charset="-128"/>
                <a:ea typeface="Meiryo UI" panose="020B0604030504040204" pitchFamily="50" charset="-128"/>
              </a:rPr>
              <a:t>どう　　　ぐ</a:t>
            </a:r>
          </a:p>
        </p:txBody>
      </p:sp>
      <p:pic>
        <p:nvPicPr>
          <p:cNvPr id="8" name="図 7">
            <a:extLst>
              <a:ext uri="{FF2B5EF4-FFF2-40B4-BE49-F238E27FC236}">
                <a16:creationId xmlns:a16="http://schemas.microsoft.com/office/drawing/2014/main" id="{CCB102B2-65E3-4890-8AFF-EE84DE234C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675" y="1587266"/>
            <a:ext cx="6394177" cy="4801202"/>
          </a:xfrm>
          <a:prstGeom prst="rect">
            <a:avLst/>
          </a:prstGeom>
        </p:spPr>
      </p:pic>
      <p:sp>
        <p:nvSpPr>
          <p:cNvPr id="2" name="コンテンツ プレースホルダー 1">
            <a:extLst>
              <a:ext uri="{FF2B5EF4-FFF2-40B4-BE49-F238E27FC236}">
                <a16:creationId xmlns:a16="http://schemas.microsoft.com/office/drawing/2014/main" id="{66A62FA0-C8CF-4064-B864-688E918D03AD}"/>
              </a:ext>
            </a:extLst>
          </p:cNvPr>
          <p:cNvSpPr>
            <a:spLocks noGrp="1"/>
          </p:cNvSpPr>
          <p:nvPr>
            <p:ph idx="1"/>
          </p:nvPr>
        </p:nvSpPr>
        <p:spPr>
          <a:xfrm>
            <a:off x="6712851" y="1866507"/>
            <a:ext cx="2327454" cy="626282"/>
          </a:xfrm>
          <a:solidFill>
            <a:schemeClr val="bg1"/>
          </a:solidFill>
        </p:spPr>
        <p:txBody>
          <a:bodyPr>
            <a:normAutofit fontScale="92500" lnSpcReduction="10000"/>
          </a:bodyPr>
          <a:lstStyle/>
          <a:p>
            <a:r>
              <a:rPr lang="ja-JP" altLang="en-US" sz="1846" dirty="0"/>
              <a:t>牛乳パック</a:t>
            </a:r>
            <a:endParaRPr lang="en-US" altLang="ja-JP" sz="1846" dirty="0"/>
          </a:p>
          <a:p>
            <a:r>
              <a:rPr lang="ja-JP" altLang="en-US" sz="1846" dirty="0"/>
              <a:t>ソーラーメロディキット</a:t>
            </a:r>
            <a:endParaRPr lang="en-US" altLang="ja-JP" sz="1846" dirty="0"/>
          </a:p>
          <a:p>
            <a:pPr marL="0" indent="0">
              <a:buNone/>
            </a:pPr>
            <a:endParaRPr lang="en-US" altLang="ja-JP" sz="1846" dirty="0"/>
          </a:p>
          <a:p>
            <a:endParaRPr lang="ja-JP" altLang="en-US" sz="1846" dirty="0"/>
          </a:p>
        </p:txBody>
      </p:sp>
      <p:sp>
        <p:nvSpPr>
          <p:cNvPr id="4" name="コンテンツ プレースホルダー 1">
            <a:extLst>
              <a:ext uri="{FF2B5EF4-FFF2-40B4-BE49-F238E27FC236}">
                <a16:creationId xmlns:a16="http://schemas.microsoft.com/office/drawing/2014/main" id="{19290286-5CF0-4E6E-B491-3B887F2A01EF}"/>
              </a:ext>
            </a:extLst>
          </p:cNvPr>
          <p:cNvSpPr txBox="1">
            <a:spLocks/>
          </p:cNvSpPr>
          <p:nvPr/>
        </p:nvSpPr>
        <p:spPr>
          <a:xfrm>
            <a:off x="6712852" y="2492788"/>
            <a:ext cx="2327453" cy="3276416"/>
          </a:xfrm>
          <a:prstGeom prst="rect">
            <a:avLst/>
          </a:prstGeom>
          <a:solidFill>
            <a:schemeClr val="bg1"/>
          </a:solidFill>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700" dirty="0"/>
              <a:t>はさみ</a:t>
            </a:r>
            <a:endParaRPr lang="en-US" altLang="ja-JP" sz="1700" dirty="0"/>
          </a:p>
          <a:p>
            <a:r>
              <a:rPr lang="ja-JP" altLang="en-US" sz="1700" dirty="0"/>
              <a:t>ものさし</a:t>
            </a:r>
            <a:endParaRPr lang="en-US" altLang="ja-JP" sz="1700" dirty="0"/>
          </a:p>
          <a:p>
            <a:r>
              <a:rPr lang="ja-JP" altLang="en-US" sz="1700" dirty="0"/>
              <a:t>えん</a:t>
            </a:r>
            <a:r>
              <a:rPr lang="ja-JP" altLang="en-US" sz="1700" dirty="0" err="1"/>
              <a:t>ぴつ</a:t>
            </a:r>
            <a:endParaRPr lang="en-US" altLang="ja-JP" sz="1700" dirty="0"/>
          </a:p>
          <a:p>
            <a:r>
              <a:rPr lang="ja-JP" altLang="en-US" sz="1700" dirty="0"/>
              <a:t>のり</a:t>
            </a:r>
            <a:endParaRPr lang="en-US" altLang="ja-JP" sz="1700" dirty="0"/>
          </a:p>
          <a:p>
            <a:r>
              <a:rPr lang="ja-JP" altLang="en-US" sz="1700"/>
              <a:t>おりがみ</a:t>
            </a:r>
            <a:r>
              <a:rPr lang="en-US" altLang="ja-JP" sz="1700" dirty="0"/>
              <a:t>1</a:t>
            </a:r>
            <a:r>
              <a:rPr lang="ja-JP" altLang="en-US" sz="1700" dirty="0"/>
              <a:t>枚</a:t>
            </a:r>
            <a:endParaRPr lang="en-US" altLang="ja-JP" sz="1700" dirty="0"/>
          </a:p>
          <a:p>
            <a:r>
              <a:rPr lang="ja-JP" altLang="en-US" sz="1700" dirty="0"/>
              <a:t>両面テープ</a:t>
            </a:r>
            <a:r>
              <a:rPr lang="en-US" altLang="ja-JP" sz="1700" dirty="0"/>
              <a:t>(</a:t>
            </a:r>
            <a:r>
              <a:rPr lang="ja-JP" altLang="en-US" sz="1700" dirty="0"/>
              <a:t>強</a:t>
            </a:r>
            <a:r>
              <a:rPr lang="en-US" altLang="ja-JP" sz="1700" dirty="0"/>
              <a:t>)</a:t>
            </a:r>
          </a:p>
          <a:p>
            <a:r>
              <a:rPr lang="ja-JP" altLang="en-US" sz="1700" dirty="0"/>
              <a:t>がびょう</a:t>
            </a:r>
            <a:endParaRPr lang="en-US" altLang="ja-JP" sz="1700" dirty="0"/>
          </a:p>
          <a:p>
            <a:r>
              <a:rPr lang="ja-JP" altLang="en-US" sz="1700" dirty="0"/>
              <a:t>竹串</a:t>
            </a:r>
          </a:p>
        </p:txBody>
      </p:sp>
    </p:spTree>
    <p:extLst>
      <p:ext uri="{BB962C8B-B14F-4D97-AF65-F5344CB8AC3E}">
        <p14:creationId xmlns:p14="http://schemas.microsoft.com/office/powerpoint/2010/main" val="277301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8E4CF4-1156-4B65-8A2C-AC61675D2F6F}"/>
              </a:ext>
            </a:extLst>
          </p:cNvPr>
          <p:cNvSpPr>
            <a:spLocks noGrp="1"/>
          </p:cNvSpPr>
          <p:nvPr>
            <p:ph type="title"/>
          </p:nvPr>
        </p:nvSpPr>
        <p:spPr>
          <a:xfrm>
            <a:off x="651556" y="4963857"/>
            <a:ext cx="5423671" cy="1167312"/>
          </a:xfrm>
        </p:spPr>
        <p:txBody>
          <a:bodyPr vert="horz" lIns="84406" tIns="42203" rIns="84406" bIns="42203" rtlCol="0" anchor="ctr" anchorCtr="0">
            <a:normAutofit/>
          </a:bodyPr>
          <a:lstStyle/>
          <a:p>
            <a:r>
              <a:rPr lang="en-US" altLang="ja-JP" sz="5539"/>
              <a:t>1</a:t>
            </a:r>
            <a:r>
              <a:rPr lang="ja-JP" altLang="en-US" sz="5539"/>
              <a:t>　家をつくる</a:t>
            </a:r>
          </a:p>
        </p:txBody>
      </p:sp>
      <p:pic>
        <p:nvPicPr>
          <p:cNvPr id="7" name="コンテンツ プレースホルダー 6" descr="テーブル, 床, 室内, 人 が含まれている画像&#10;&#10;非常に高い精度で生成された説明">
            <a:extLst>
              <a:ext uri="{FF2B5EF4-FFF2-40B4-BE49-F238E27FC236}">
                <a16:creationId xmlns:a16="http://schemas.microsoft.com/office/drawing/2014/main" id="{E477C27D-E0AC-4825-BE7A-11336DFDBD0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05499" cy="4552749"/>
          </a:xfrm>
          <a:prstGeom prst="rect">
            <a:avLst/>
          </a:prstGeom>
        </p:spPr>
      </p:pic>
    </p:spTree>
    <p:extLst>
      <p:ext uri="{BB962C8B-B14F-4D97-AF65-F5344CB8AC3E}">
        <p14:creationId xmlns:p14="http://schemas.microsoft.com/office/powerpoint/2010/main" val="137224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室内, 床, 壁, 人 が含まれている画像&#10;&#10;高い精度で生成された説明">
            <a:extLst>
              <a:ext uri="{FF2B5EF4-FFF2-40B4-BE49-F238E27FC236}">
                <a16:creationId xmlns:a16="http://schemas.microsoft.com/office/drawing/2014/main" id="{DBED6E62-B2AD-43A5-B441-7EE92EFC209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37570" y="1594617"/>
            <a:ext cx="6709131" cy="5037693"/>
          </a:xfrm>
        </p:spPr>
      </p:pic>
      <p:sp>
        <p:nvSpPr>
          <p:cNvPr id="3" name="タイトル 2">
            <a:extLst>
              <a:ext uri="{FF2B5EF4-FFF2-40B4-BE49-F238E27FC236}">
                <a16:creationId xmlns:a16="http://schemas.microsoft.com/office/drawing/2014/main" id="{BA17EBAA-A9C9-4AF7-99FA-85C8DA8ADB10}"/>
              </a:ext>
            </a:extLst>
          </p:cNvPr>
          <p:cNvSpPr>
            <a:spLocks noGrp="1"/>
          </p:cNvSpPr>
          <p:nvPr>
            <p:ph type="ctrTitle"/>
          </p:nvPr>
        </p:nvSpPr>
        <p:spPr/>
        <p:txBody>
          <a:bodyPr/>
          <a:lstStyle/>
          <a:p>
            <a:r>
              <a:rPr kumimoji="1" lang="en-US" altLang="ja-JP" dirty="0"/>
              <a:t>1-1</a:t>
            </a:r>
            <a:r>
              <a:rPr kumimoji="1" lang="ja-JP" altLang="en-US" dirty="0"/>
              <a:t>　牛乳パックの上部を切る</a:t>
            </a:r>
          </a:p>
        </p:txBody>
      </p:sp>
      <p:sp>
        <p:nvSpPr>
          <p:cNvPr id="6" name="矢印: 右 5">
            <a:extLst>
              <a:ext uri="{FF2B5EF4-FFF2-40B4-BE49-F238E27FC236}">
                <a16:creationId xmlns:a16="http://schemas.microsoft.com/office/drawing/2014/main" id="{78EB0EBE-4FC0-4F51-A6E4-F400A23F5BEF}"/>
              </a:ext>
            </a:extLst>
          </p:cNvPr>
          <p:cNvSpPr/>
          <p:nvPr/>
        </p:nvSpPr>
        <p:spPr>
          <a:xfrm rot="15807225">
            <a:off x="5383257" y="3667927"/>
            <a:ext cx="1714653" cy="341470"/>
          </a:xfrm>
          <a:prstGeom prst="rightArrow">
            <a:avLst>
              <a:gd name="adj1" fmla="val 3126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304264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A1D65DBE-9344-4E85-B011-A0DEF26181F9}"/>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480555" y="1633118"/>
            <a:ext cx="6182889" cy="4642553"/>
          </a:xfrm>
        </p:spPr>
      </p:pic>
      <p:sp>
        <p:nvSpPr>
          <p:cNvPr id="3" name="タイトル 2">
            <a:extLst>
              <a:ext uri="{FF2B5EF4-FFF2-40B4-BE49-F238E27FC236}">
                <a16:creationId xmlns:a16="http://schemas.microsoft.com/office/drawing/2014/main" id="{F538ACE0-918C-49A4-A824-9A81A0D1202D}"/>
              </a:ext>
            </a:extLst>
          </p:cNvPr>
          <p:cNvSpPr>
            <a:spLocks noGrp="1"/>
          </p:cNvSpPr>
          <p:nvPr>
            <p:ph type="ctrTitle"/>
          </p:nvPr>
        </p:nvSpPr>
        <p:spPr/>
        <p:txBody>
          <a:bodyPr/>
          <a:lstStyle/>
          <a:p>
            <a:r>
              <a:rPr kumimoji="1" lang="en-US" altLang="ja-JP" dirty="0"/>
              <a:t>1-2</a:t>
            </a:r>
            <a:r>
              <a:rPr kumimoji="1" lang="ja-JP" altLang="en-US" dirty="0"/>
              <a:t>　底から</a:t>
            </a:r>
            <a:r>
              <a:rPr kumimoji="1" lang="en-US" altLang="ja-JP" dirty="0"/>
              <a:t>8.5cm</a:t>
            </a:r>
            <a:r>
              <a:rPr kumimoji="1" lang="ja-JP" altLang="en-US" dirty="0"/>
              <a:t>に線を引く（</a:t>
            </a:r>
            <a:r>
              <a:rPr kumimoji="1" lang="en-US" altLang="ja-JP" dirty="0"/>
              <a:t>4</a:t>
            </a:r>
            <a:r>
              <a:rPr kumimoji="1" lang="ja-JP" altLang="en-US" dirty="0"/>
              <a:t>面）</a:t>
            </a:r>
          </a:p>
        </p:txBody>
      </p:sp>
      <p:sp>
        <p:nvSpPr>
          <p:cNvPr id="4" name="矢印: 右 3">
            <a:extLst>
              <a:ext uri="{FF2B5EF4-FFF2-40B4-BE49-F238E27FC236}">
                <a16:creationId xmlns:a16="http://schemas.microsoft.com/office/drawing/2014/main" id="{35347495-BE57-42D9-8EF8-951C85804692}"/>
              </a:ext>
            </a:extLst>
          </p:cNvPr>
          <p:cNvSpPr/>
          <p:nvPr/>
        </p:nvSpPr>
        <p:spPr>
          <a:xfrm rot="5213699">
            <a:off x="3946533" y="3639191"/>
            <a:ext cx="1111372" cy="378149"/>
          </a:xfrm>
          <a:prstGeom prst="rightArrow">
            <a:avLst>
              <a:gd name="adj1" fmla="val 28654"/>
              <a:gd name="adj2" fmla="val 473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28942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69ABD2E-C62B-4714-8E05-3D7F4570E199}"/>
              </a:ext>
            </a:extLst>
          </p:cNvPr>
          <p:cNvSpPr>
            <a:spLocks noGrp="1"/>
          </p:cNvSpPr>
          <p:nvPr>
            <p:ph type="ctrTitle"/>
          </p:nvPr>
        </p:nvSpPr>
        <p:spPr/>
        <p:txBody>
          <a:bodyPr/>
          <a:lstStyle/>
          <a:p>
            <a:r>
              <a:rPr kumimoji="1" lang="ja-JP" altLang="en-US" dirty="0"/>
              <a:t>やってみよう！</a:t>
            </a:r>
          </a:p>
        </p:txBody>
      </p:sp>
      <p:pic>
        <p:nvPicPr>
          <p:cNvPr id="4" name="Picture 2">
            <a:extLst>
              <a:ext uri="{FF2B5EF4-FFF2-40B4-BE49-F238E27FC236}">
                <a16:creationId xmlns:a16="http://schemas.microsoft.com/office/drawing/2014/main" id="{B853B0F9-2C34-46AA-9334-DD6E8EE5F6E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76299" y="2081146"/>
            <a:ext cx="3695702" cy="369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2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8E4CF4-1156-4B65-8A2C-AC61675D2F6F}"/>
              </a:ext>
            </a:extLst>
          </p:cNvPr>
          <p:cNvSpPr>
            <a:spLocks noGrp="1"/>
          </p:cNvSpPr>
          <p:nvPr>
            <p:ph type="title"/>
          </p:nvPr>
        </p:nvSpPr>
        <p:spPr>
          <a:xfrm>
            <a:off x="1734806" y="369578"/>
            <a:ext cx="6596323" cy="974563"/>
          </a:xfrm>
        </p:spPr>
        <p:txBody>
          <a:bodyPr>
            <a:normAutofit/>
          </a:bodyPr>
          <a:lstStyle/>
          <a:p>
            <a:r>
              <a:rPr lang="en-US" altLang="ja-JP" sz="3692" dirty="0"/>
              <a:t>1-2</a:t>
            </a:r>
            <a:r>
              <a:rPr lang="ja-JP" altLang="en-US" sz="3692" dirty="0"/>
              <a:t>　</a:t>
            </a:r>
            <a:r>
              <a:rPr lang="en-US" altLang="ja-JP" sz="3692" dirty="0"/>
              <a:t>3</a:t>
            </a:r>
            <a:r>
              <a:rPr lang="ja-JP" altLang="en-US" sz="3692" dirty="0" err="1"/>
              <a:t>つの</a:t>
            </a:r>
            <a:r>
              <a:rPr lang="ja-JP" altLang="en-US" sz="3692" dirty="0"/>
              <a:t>角をはさみで切る</a:t>
            </a:r>
          </a:p>
        </p:txBody>
      </p:sp>
      <p:sp>
        <p:nvSpPr>
          <p:cNvPr id="10" name="コンテンツ プレースホルダー 9">
            <a:extLst>
              <a:ext uri="{FF2B5EF4-FFF2-40B4-BE49-F238E27FC236}">
                <a16:creationId xmlns:a16="http://schemas.microsoft.com/office/drawing/2014/main" id="{F663AE70-E8FB-444B-9C4A-5D6B02C78FE8}"/>
              </a:ext>
            </a:extLst>
          </p:cNvPr>
          <p:cNvSpPr>
            <a:spLocks noGrp="1"/>
          </p:cNvSpPr>
          <p:nvPr>
            <p:ph idx="1"/>
          </p:nvPr>
        </p:nvSpPr>
        <p:spPr>
          <a:xfrm>
            <a:off x="1972092" y="6058327"/>
            <a:ext cx="5757887" cy="781868"/>
          </a:xfrm>
        </p:spPr>
        <p:txBody>
          <a:bodyPr>
            <a:normAutofit fontScale="92500"/>
          </a:bodyPr>
          <a:lstStyle/>
          <a:p>
            <a:pPr marL="0" indent="0">
              <a:buNone/>
            </a:pPr>
            <a:r>
              <a:rPr lang="en-US" altLang="ja-JP" sz="1846" dirty="0"/>
              <a:t>1</a:t>
            </a:r>
            <a:r>
              <a:rPr lang="ja-JP" altLang="en-US" sz="1846" dirty="0"/>
              <a:t>　二重になっている角を引いた線まで切る。</a:t>
            </a:r>
            <a:endParaRPr lang="en-US" altLang="ja-JP" sz="1846" dirty="0"/>
          </a:p>
          <a:p>
            <a:pPr marL="0" indent="0">
              <a:buNone/>
            </a:pPr>
            <a:r>
              <a:rPr lang="en-US" altLang="ja-JP" sz="1846" dirty="0"/>
              <a:t>2</a:t>
            </a:r>
            <a:r>
              <a:rPr lang="ja-JP" altLang="en-US" sz="1846" dirty="0"/>
              <a:t>　両どなりの角も線まで切る。（</a:t>
            </a:r>
            <a:r>
              <a:rPr lang="en-US" altLang="ja-JP" sz="1846" dirty="0"/>
              <a:t>4</a:t>
            </a:r>
            <a:r>
              <a:rPr lang="ja-JP" altLang="en-US" sz="1846" dirty="0"/>
              <a:t>面すべて切らないように注意）</a:t>
            </a:r>
            <a:endParaRPr lang="en-US" altLang="ja-JP" sz="1846" dirty="0"/>
          </a:p>
        </p:txBody>
      </p:sp>
      <p:pic>
        <p:nvPicPr>
          <p:cNvPr id="5" name="図 4">
            <a:extLst>
              <a:ext uri="{FF2B5EF4-FFF2-40B4-BE49-F238E27FC236}">
                <a16:creationId xmlns:a16="http://schemas.microsoft.com/office/drawing/2014/main" id="{E46A6CA0-FCDF-42E9-B2FA-AF5969967F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34806" y="1509449"/>
            <a:ext cx="5529386" cy="4147040"/>
          </a:xfrm>
          <a:prstGeom prst="rect">
            <a:avLst/>
          </a:prstGeom>
        </p:spPr>
      </p:pic>
      <p:pic>
        <p:nvPicPr>
          <p:cNvPr id="14" name="グラフィックス 13" descr="はさみ">
            <a:extLst>
              <a:ext uri="{FF2B5EF4-FFF2-40B4-BE49-F238E27FC236}">
                <a16:creationId xmlns:a16="http://schemas.microsoft.com/office/drawing/2014/main" id="{9424E39D-29EE-4812-8D4D-AB14CF0B76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651981">
            <a:off x="5086094" y="4541294"/>
            <a:ext cx="1240316" cy="1240316"/>
          </a:xfrm>
          <a:prstGeom prst="rect">
            <a:avLst/>
          </a:prstGeom>
        </p:spPr>
      </p:pic>
      <p:sp>
        <p:nvSpPr>
          <p:cNvPr id="11" name="矢印: 右 10">
            <a:extLst>
              <a:ext uri="{FF2B5EF4-FFF2-40B4-BE49-F238E27FC236}">
                <a16:creationId xmlns:a16="http://schemas.microsoft.com/office/drawing/2014/main" id="{34C5D692-A802-44FB-8FCF-AB03C685C7C9}"/>
              </a:ext>
            </a:extLst>
          </p:cNvPr>
          <p:cNvSpPr/>
          <p:nvPr/>
        </p:nvSpPr>
        <p:spPr>
          <a:xfrm rot="15673968">
            <a:off x="4612408" y="3875642"/>
            <a:ext cx="1737593" cy="378149"/>
          </a:xfrm>
          <a:prstGeom prst="rightArrow">
            <a:avLst>
              <a:gd name="adj1" fmla="val 28654"/>
              <a:gd name="adj2" fmla="val 473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15" name="グラフィックス 14" descr="はさみ">
            <a:extLst>
              <a:ext uri="{FF2B5EF4-FFF2-40B4-BE49-F238E27FC236}">
                <a16:creationId xmlns:a16="http://schemas.microsoft.com/office/drawing/2014/main" id="{4C4DBE81-4C14-4E05-818D-CD0D4273D4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832328">
            <a:off x="3736759" y="4441867"/>
            <a:ext cx="1525481" cy="1755995"/>
          </a:xfrm>
          <a:prstGeom prst="rect">
            <a:avLst/>
          </a:prstGeom>
        </p:spPr>
      </p:pic>
      <p:pic>
        <p:nvPicPr>
          <p:cNvPr id="16" name="グラフィックス 15" descr="はさみ">
            <a:extLst>
              <a:ext uri="{FF2B5EF4-FFF2-40B4-BE49-F238E27FC236}">
                <a16:creationId xmlns:a16="http://schemas.microsoft.com/office/drawing/2014/main" id="{50757C88-59B8-461D-9B6E-37626345A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686535">
            <a:off x="2706421" y="4635516"/>
            <a:ext cx="1382517" cy="1382517"/>
          </a:xfrm>
          <a:prstGeom prst="rect">
            <a:avLst/>
          </a:prstGeom>
        </p:spPr>
      </p:pic>
      <p:sp>
        <p:nvSpPr>
          <p:cNvPr id="20" name="矢印: 右 19">
            <a:extLst>
              <a:ext uri="{FF2B5EF4-FFF2-40B4-BE49-F238E27FC236}">
                <a16:creationId xmlns:a16="http://schemas.microsoft.com/office/drawing/2014/main" id="{F041FDC1-FA5E-4E41-BD28-821EF4A848CC}"/>
              </a:ext>
            </a:extLst>
          </p:cNvPr>
          <p:cNvSpPr/>
          <p:nvPr/>
        </p:nvSpPr>
        <p:spPr>
          <a:xfrm rot="15825241">
            <a:off x="3443002" y="3636974"/>
            <a:ext cx="2112996" cy="4627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 name="テキスト ボックス 2">
            <a:extLst>
              <a:ext uri="{FF2B5EF4-FFF2-40B4-BE49-F238E27FC236}">
                <a16:creationId xmlns:a16="http://schemas.microsoft.com/office/drawing/2014/main" id="{9E4E1DC6-83F7-4E3D-A688-A1255BDEEE79}"/>
              </a:ext>
            </a:extLst>
          </p:cNvPr>
          <p:cNvSpPr txBox="1"/>
          <p:nvPr/>
        </p:nvSpPr>
        <p:spPr>
          <a:xfrm>
            <a:off x="4712445" y="4035300"/>
            <a:ext cx="696216" cy="348109"/>
          </a:xfrm>
          <a:prstGeom prst="rect">
            <a:avLst/>
          </a:prstGeom>
          <a:solidFill>
            <a:schemeClr val="bg1"/>
          </a:solidFill>
        </p:spPr>
        <p:txBody>
          <a:bodyPr vert="horz" wrap="square" rtlCol="0">
            <a:spAutoFit/>
          </a:bodyPr>
          <a:lstStyle/>
          <a:p>
            <a:r>
              <a:rPr kumimoji="1" lang="ja-JP" altLang="en-US" sz="1662" b="1" dirty="0">
                <a:solidFill>
                  <a:schemeClr val="accent1"/>
                </a:solidFill>
                <a:latin typeface="Meiryo UI" panose="020B0604030504040204" pitchFamily="50" charset="-128"/>
                <a:ea typeface="Meiryo UI" panose="020B0604030504040204" pitchFamily="50" charset="-128"/>
              </a:rPr>
              <a:t>二重</a:t>
            </a:r>
          </a:p>
        </p:txBody>
      </p:sp>
      <p:sp>
        <p:nvSpPr>
          <p:cNvPr id="17" name="矢印: 右 16">
            <a:extLst>
              <a:ext uri="{FF2B5EF4-FFF2-40B4-BE49-F238E27FC236}">
                <a16:creationId xmlns:a16="http://schemas.microsoft.com/office/drawing/2014/main" id="{046546F9-F46E-49FC-84B0-9311F13EE414}"/>
              </a:ext>
            </a:extLst>
          </p:cNvPr>
          <p:cNvSpPr/>
          <p:nvPr/>
        </p:nvSpPr>
        <p:spPr>
          <a:xfrm rot="16467234">
            <a:off x="2729862" y="3933969"/>
            <a:ext cx="1737593" cy="378149"/>
          </a:xfrm>
          <a:prstGeom prst="rightArrow">
            <a:avLst>
              <a:gd name="adj1" fmla="val 28654"/>
              <a:gd name="adj2" fmla="val 473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34568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20" grpId="0" animBg="1"/>
      <p:bldP spid="3" grpId="0" animBg="1"/>
      <p:bldP spid="17" grpId="2"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スライドマスターパンダ.potx" id="{60CA0173-B9E7-4549-A8A9-6F9BA1221A47}" vid="{21D2A9AD-350A-4B58-9BAA-4633CA34313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1168</Words>
  <Application>Microsoft Office PowerPoint</Application>
  <PresentationFormat>画面に合わせる (4:3)</PresentationFormat>
  <Paragraphs>203</Paragraphs>
  <Slides>39</Slides>
  <Notes>35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Meiryo UI</vt:lpstr>
      <vt:lpstr>游ゴシック</vt:lpstr>
      <vt:lpstr>Arial</vt:lpstr>
      <vt:lpstr>Calibri</vt:lpstr>
      <vt:lpstr>Times New Roman</vt:lpstr>
      <vt:lpstr>Office テーマ</vt:lpstr>
      <vt:lpstr>太陽電池のしくみ</vt:lpstr>
      <vt:lpstr>メロディハウスの作り方</vt:lpstr>
      <vt:lpstr>メロディハウスのしくみ</vt:lpstr>
      <vt:lpstr>材料と道具</vt:lpstr>
      <vt:lpstr>1　家をつくる</vt:lpstr>
      <vt:lpstr>1-1　牛乳パックの上部を切る</vt:lpstr>
      <vt:lpstr>1-2　底から8.5cmに線を引く（4面）</vt:lpstr>
      <vt:lpstr>やってみよう！</vt:lpstr>
      <vt:lpstr>1-2　3つの角をはさみで切る</vt:lpstr>
      <vt:lpstr>やってみよう！</vt:lpstr>
      <vt:lpstr>1-2　屋根を切り取る</vt:lpstr>
      <vt:lpstr>やってみよう！</vt:lpstr>
      <vt:lpstr>1-3　7cmの線を引いて折る</vt:lpstr>
      <vt:lpstr>1-3　4.5cmの線を引いて折る</vt:lpstr>
      <vt:lpstr>1-3　先を少し切る</vt:lpstr>
      <vt:lpstr>1-3　家を組みたてる</vt:lpstr>
      <vt:lpstr>やってみよう！</vt:lpstr>
      <vt:lpstr>2　屋根をつける</vt:lpstr>
      <vt:lpstr>1-3　屋根におり紙をつける</vt:lpstr>
      <vt:lpstr>1-3　家に屋根をつける</vt:lpstr>
      <vt:lpstr>やってみよう！</vt:lpstr>
      <vt:lpstr>3　配線工事をする</vt:lpstr>
      <vt:lpstr>3-1　両面シール</vt:lpstr>
      <vt:lpstr>やってみよう！</vt:lpstr>
      <vt:lpstr>3-2　スイッチを組み立てる</vt:lpstr>
      <vt:lpstr>3-2　スイッチを組み立てる</vt:lpstr>
      <vt:lpstr>3-2　家の横にスイッチをつける</vt:lpstr>
      <vt:lpstr>やってみよう！</vt:lpstr>
      <vt:lpstr>3-3　メロディを組みたてる</vt:lpstr>
      <vt:lpstr>3-3　屋根うらに電子メロディをつける</vt:lpstr>
      <vt:lpstr>やってみよう！</vt:lpstr>
      <vt:lpstr>3-4　屋根に太陽電池をつける</vt:lpstr>
      <vt:lpstr>3-4　屋根にあなをあけ、線をとおす</vt:lpstr>
      <vt:lpstr>やってみよう！</vt:lpstr>
      <vt:lpstr>3-5　赤い線どうしをつなぐ</vt:lpstr>
      <vt:lpstr>3-5　メロディの黒い線を、 スイッチの上につける</vt:lpstr>
      <vt:lpstr>3-5　太陽電池の黒い線を スイッチの下につける</vt:lpstr>
      <vt:lpstr>やってみよう！</vt:lpstr>
      <vt:lpstr>太陽の光で、音がなるか ためしてみよう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太陽電池のしくみ</dc:title>
  <dc:creator>negishi t</dc:creator>
  <cp:lastModifiedBy>negishi t</cp:lastModifiedBy>
  <cp:revision>54</cp:revision>
  <cp:lastPrinted>2018-08-21T00:02:06Z</cp:lastPrinted>
  <dcterms:created xsi:type="dcterms:W3CDTF">2018-08-15T14:16:16Z</dcterms:created>
  <dcterms:modified xsi:type="dcterms:W3CDTF">2019-06-18T02:22:31Z</dcterms:modified>
</cp:coreProperties>
</file>